
<file path=[Content_Types].xml><?xml version="1.0" encoding="utf-8"?>
<Types xmlns="http://schemas.openxmlformats.org/package/2006/content-types">
  <Default Extension="emf" ContentType="image/x-emf"/>
  <Default Extension="mp3" ContentType="audio/m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7"/>
  </p:notesMasterIdLst>
  <p:sldIdLst>
    <p:sldId id="537" r:id="rId2"/>
    <p:sldId id="471" r:id="rId3"/>
    <p:sldId id="373" r:id="rId4"/>
    <p:sldId id="374" r:id="rId5"/>
    <p:sldId id="375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84" r:id="rId15"/>
    <p:sldId id="385" r:id="rId16"/>
    <p:sldId id="386" r:id="rId17"/>
    <p:sldId id="419" r:id="rId18"/>
    <p:sldId id="387" r:id="rId19"/>
    <p:sldId id="388" r:id="rId20"/>
    <p:sldId id="389" r:id="rId21"/>
    <p:sldId id="390" r:id="rId22"/>
    <p:sldId id="391" r:id="rId23"/>
    <p:sldId id="392" r:id="rId24"/>
    <p:sldId id="393" r:id="rId25"/>
    <p:sldId id="394" r:id="rId26"/>
    <p:sldId id="476" r:id="rId27"/>
    <p:sldId id="395" r:id="rId28"/>
    <p:sldId id="396" r:id="rId29"/>
    <p:sldId id="397" r:id="rId30"/>
    <p:sldId id="398" r:id="rId31"/>
    <p:sldId id="399" r:id="rId32"/>
    <p:sldId id="400" r:id="rId33"/>
    <p:sldId id="401" r:id="rId34"/>
    <p:sldId id="472" r:id="rId35"/>
    <p:sldId id="403" r:id="rId36"/>
    <p:sldId id="404" r:id="rId37"/>
    <p:sldId id="405" r:id="rId38"/>
    <p:sldId id="406" r:id="rId39"/>
    <p:sldId id="407" r:id="rId40"/>
    <p:sldId id="408" r:id="rId41"/>
    <p:sldId id="409" r:id="rId42"/>
    <p:sldId id="411" r:id="rId43"/>
    <p:sldId id="412" r:id="rId44"/>
    <p:sldId id="413" r:id="rId45"/>
    <p:sldId id="363" r:id="rId46"/>
    <p:sldId id="470" r:id="rId47"/>
    <p:sldId id="473" r:id="rId48"/>
    <p:sldId id="362" r:id="rId49"/>
    <p:sldId id="323" r:id="rId50"/>
    <p:sldId id="420" r:id="rId51"/>
    <p:sldId id="421" r:id="rId52"/>
    <p:sldId id="422" r:id="rId53"/>
    <p:sldId id="423" r:id="rId54"/>
    <p:sldId id="424" r:id="rId55"/>
    <p:sldId id="425" r:id="rId56"/>
    <p:sldId id="426" r:id="rId57"/>
    <p:sldId id="427" r:id="rId58"/>
    <p:sldId id="428" r:id="rId59"/>
    <p:sldId id="429" r:id="rId60"/>
    <p:sldId id="430" r:id="rId61"/>
    <p:sldId id="431" r:id="rId62"/>
    <p:sldId id="432" r:id="rId63"/>
    <p:sldId id="433" r:id="rId64"/>
    <p:sldId id="434" r:id="rId65"/>
    <p:sldId id="435" r:id="rId66"/>
    <p:sldId id="436" r:id="rId67"/>
    <p:sldId id="437" r:id="rId68"/>
    <p:sldId id="438" r:id="rId69"/>
    <p:sldId id="439" r:id="rId70"/>
    <p:sldId id="440" r:id="rId71"/>
    <p:sldId id="441" r:id="rId72"/>
    <p:sldId id="442" r:id="rId73"/>
    <p:sldId id="443" r:id="rId74"/>
    <p:sldId id="444" r:id="rId75"/>
    <p:sldId id="445" r:id="rId76"/>
    <p:sldId id="446" r:id="rId77"/>
    <p:sldId id="447" r:id="rId78"/>
    <p:sldId id="448" r:id="rId79"/>
    <p:sldId id="449" r:id="rId80"/>
    <p:sldId id="450" r:id="rId81"/>
    <p:sldId id="451" r:id="rId82"/>
    <p:sldId id="452" r:id="rId83"/>
    <p:sldId id="453" r:id="rId84"/>
    <p:sldId id="454" r:id="rId85"/>
    <p:sldId id="455" r:id="rId86"/>
    <p:sldId id="456" r:id="rId87"/>
    <p:sldId id="457" r:id="rId88"/>
    <p:sldId id="458" r:id="rId89"/>
    <p:sldId id="459" r:id="rId90"/>
    <p:sldId id="460" r:id="rId91"/>
    <p:sldId id="461" r:id="rId92"/>
    <p:sldId id="462" r:id="rId93"/>
    <p:sldId id="480" r:id="rId94"/>
    <p:sldId id="481" r:id="rId95"/>
    <p:sldId id="464" r:id="rId96"/>
    <p:sldId id="474" r:id="rId97"/>
    <p:sldId id="366" r:id="rId98"/>
    <p:sldId id="367" r:id="rId99"/>
    <p:sldId id="368" r:id="rId100"/>
    <p:sldId id="369" r:id="rId101"/>
    <p:sldId id="475" r:id="rId102"/>
    <p:sldId id="535" r:id="rId103"/>
    <p:sldId id="477" r:id="rId104"/>
    <p:sldId id="478" r:id="rId105"/>
    <p:sldId id="479" r:id="rId10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AF3"/>
    <a:srgbClr val="BFD8EF"/>
    <a:srgbClr val="A0A6E4"/>
    <a:srgbClr val="73FEFF"/>
    <a:srgbClr val="71DFE0"/>
    <a:srgbClr val="5B9CD4"/>
    <a:srgbClr val="ADE3FE"/>
    <a:srgbClr val="767171"/>
    <a:srgbClr val="57877C"/>
    <a:srgbClr val="ADE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06"/>
    <p:restoredTop sz="94900"/>
  </p:normalViewPr>
  <p:slideViewPr>
    <p:cSldViewPr snapToGrid="0" snapToObjects="1">
      <p:cViewPr varScale="1">
        <p:scale>
          <a:sx n="97" d="100"/>
          <a:sy n="97" d="100"/>
        </p:scale>
        <p:origin x="1728" y="192"/>
      </p:cViewPr>
      <p:guideLst/>
    </p:cSldViewPr>
  </p:slideViewPr>
  <p:outlineViewPr>
    <p:cViewPr>
      <p:scale>
        <a:sx n="33" d="100"/>
        <a:sy n="33" d="100"/>
      </p:scale>
      <p:origin x="0" y="-1968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viewProps" Target="view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90A1C-ABB2-D049-9F79-6E0CBC45665C}" type="datetimeFigureOut">
              <a:rPr kumimoji="1" lang="ko-KR" altLang="en-US" smtClean="0"/>
              <a:t>2021. 11. 16.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DEAEF-E9B5-0447-B8E4-59F8EDD0F8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6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062DD-8A62-1245-9B84-854B2D0F6BC3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96727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61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188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106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0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253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431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464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956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03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20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67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9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797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102.png"/><Relationship Id="rId4" Type="http://schemas.openxmlformats.org/officeDocument/2006/relationships/image" Target="../media/image117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.png"/><Relationship Id="rId4" Type="http://schemas.openxmlformats.org/officeDocument/2006/relationships/image" Target="../media/image4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microsoft.com/office/2007/relationships/hdphoto" Target="../media/hdphoto2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5.png"/><Relationship Id="rId3" Type="http://schemas.openxmlformats.org/officeDocument/2006/relationships/image" Target="../media/image55.png"/><Relationship Id="rId7" Type="http://schemas.openxmlformats.org/officeDocument/2006/relationships/image" Target="../media/image104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emf"/><Relationship Id="rId11" Type="http://schemas.openxmlformats.org/officeDocument/2006/relationships/image" Target="../media/image108.png"/><Relationship Id="rId5" Type="http://schemas.openxmlformats.org/officeDocument/2006/relationships/image" Target="../media/image102.png"/><Relationship Id="rId10" Type="http://schemas.openxmlformats.org/officeDocument/2006/relationships/image" Target="../media/image107.emf"/><Relationship Id="rId4" Type="http://schemas.openxmlformats.org/officeDocument/2006/relationships/image" Target="../media/image101.png"/><Relationship Id="rId9" Type="http://schemas.openxmlformats.org/officeDocument/2006/relationships/image" Target="../media/image106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</a:t>
            </a:fld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8000" y="1859340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Ch10.  Bluetooth  App making </a:t>
            </a:r>
          </a:p>
          <a:p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	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1) Dog barking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2) Doodle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3) Bluetooth LED control App making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4) Bluetooth auto paring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5) Bluetooth Servo motor control App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515531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2662877" y="2097974"/>
            <a:ext cx="4394200" cy="2286000"/>
            <a:chOff x="2995386" y="587829"/>
            <a:chExt cx="4394200" cy="228600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95386" y="587829"/>
              <a:ext cx="4394200" cy="2286000"/>
            </a:xfrm>
            <a:prstGeom prst="rect">
              <a:avLst/>
            </a:prstGeom>
          </p:spPr>
        </p:pic>
        <p:sp>
          <p:nvSpPr>
            <p:cNvPr id="3" name="텍스트 상자 2"/>
            <p:cNvSpPr txBox="1"/>
            <p:nvPr/>
          </p:nvSpPr>
          <p:spPr>
            <a:xfrm>
              <a:off x="5192486" y="1034143"/>
              <a:ext cx="12666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>
                  <a:latin typeface="NanumGothic" charset="-127"/>
                  <a:ea typeface="NanumGothic" charset="-127"/>
                  <a:cs typeface="NanumGothic" charset="-127"/>
                </a:rPr>
                <a:t>프로젝트명</a:t>
              </a:r>
            </a:p>
          </p:txBody>
        </p:sp>
        <p:sp>
          <p:nvSpPr>
            <p:cNvPr id="4" name="모서리가 둥근 직사각형 3"/>
            <p:cNvSpPr/>
            <p:nvPr/>
          </p:nvSpPr>
          <p:spPr>
            <a:xfrm>
              <a:off x="4800600" y="936171"/>
              <a:ext cx="2329543" cy="59871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텍스트 상자 6"/>
          <p:cNvSpPr txBox="1"/>
          <p:nvPr/>
        </p:nvSpPr>
        <p:spPr>
          <a:xfrm>
            <a:off x="2815186" y="5056910"/>
            <a:ext cx="3903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프로젝트명 에는 중간에 스페이스 없게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10</a:t>
            </a:fld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3112323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100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6592" y="1107029"/>
            <a:ext cx="8304755" cy="472211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09283" y="163670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4) Bluetooth Auto paring</a:t>
            </a:r>
          </a:p>
        </p:txBody>
      </p:sp>
    </p:spTree>
    <p:extLst>
      <p:ext uri="{BB962C8B-B14F-4D97-AF65-F5344CB8AC3E}">
        <p14:creationId xmlns:p14="http://schemas.microsoft.com/office/powerpoint/2010/main" val="152461411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000045" y="957311"/>
            <a:ext cx="10329112" cy="5242845"/>
            <a:chOff x="623888" y="1283368"/>
            <a:chExt cx="10733924" cy="55746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0E0E0"/>
                </a:clrFrom>
                <a:clrTo>
                  <a:srgbClr val="E0E0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" t="52059" r="2061" b="1012"/>
            <a:stretch/>
          </p:blipFill>
          <p:spPr>
            <a:xfrm>
              <a:off x="623888" y="1283368"/>
              <a:ext cx="10733924" cy="557463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1321" y="1585495"/>
              <a:ext cx="6160168" cy="4507831"/>
            </a:xfrm>
            <a:prstGeom prst="roundRect">
              <a:avLst>
                <a:gd name="adj" fmla="val 3172"/>
              </a:avLst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480717" y="1654666"/>
            <a:ext cx="6132163" cy="581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5) Servo </a:t>
            </a:r>
            <a:r>
              <a:rPr kumimoji="1" lang="en-US" altLang="ko-KR" sz="2400" b="1">
                <a:latin typeface="NanumGothic" charset="-127"/>
                <a:ea typeface="NanumGothic" charset="-127"/>
                <a:cs typeface="NanumGothic" charset="-127"/>
              </a:rPr>
              <a:t>motor control App</a:t>
            </a:r>
            <a:endParaRPr kumimoji="1" lang="en-US" altLang="ko-KR" sz="24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A616-313C-2B4B-A153-7EAC21D703AC}" type="slidenum">
              <a:rPr kumimoji="1" lang="ko-KR" altLang="en-US" smtClean="0"/>
              <a:t>101</a:t>
            </a:fld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719" y="2886891"/>
            <a:ext cx="825349" cy="2121379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5610923" y="2721820"/>
            <a:ext cx="36872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solidFill>
                  <a:srgbClr val="000000"/>
                </a:solidFill>
                <a:latin typeface="NanumGothic" charset="-127"/>
                <a:ea typeface="NanumGothic" charset="-127"/>
                <a:cs typeface="NanumGothic" charset="-127"/>
              </a:rPr>
              <a:t>디지털 및 아날로그 슬라이드 컨트롤</a:t>
            </a:r>
            <a:endParaRPr lang="ko-KR" altLang="en-US" b="1"/>
          </a:p>
        </p:txBody>
      </p:sp>
    </p:spTree>
    <p:extLst>
      <p:ext uri="{BB962C8B-B14F-4D97-AF65-F5344CB8AC3E}">
        <p14:creationId xmlns:p14="http://schemas.microsoft.com/office/powerpoint/2010/main" val="23125195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102</a:t>
            </a:fld>
            <a:endParaRPr kumimoji="1" lang="ko-KR" altLang="en-US"/>
          </a:p>
        </p:txBody>
      </p:sp>
      <p:sp>
        <p:nvSpPr>
          <p:cNvPr id="38" name="텍스트 상자 37"/>
          <p:cNvSpPr txBox="1"/>
          <p:nvPr/>
        </p:nvSpPr>
        <p:spPr>
          <a:xfrm>
            <a:off x="309283" y="242047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Bluetooth Servo motor control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1990433" y="504914"/>
            <a:ext cx="8647610" cy="5999941"/>
            <a:chOff x="1990433" y="504914"/>
            <a:chExt cx="8647610" cy="59999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1749476" y="1519615"/>
              <a:ext cx="5282689" cy="3447015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8689951" y="3731313"/>
              <a:ext cx="1518812" cy="1165077"/>
            </a:xfrm>
            <a:prstGeom prst="rect">
              <a:avLst/>
            </a:prstGeom>
          </p:spPr>
        </p:pic>
        <p:cxnSp>
          <p:nvCxnSpPr>
            <p:cNvPr id="12" name="직선 연결선[R] 11"/>
            <p:cNvCxnSpPr/>
            <p:nvPr/>
          </p:nvCxnSpPr>
          <p:spPr>
            <a:xfrm>
              <a:off x="2009894" y="3723861"/>
              <a:ext cx="0" cy="277887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[R] 12"/>
            <p:cNvCxnSpPr/>
            <p:nvPr/>
          </p:nvCxnSpPr>
          <p:spPr>
            <a:xfrm>
              <a:off x="1990433" y="6476123"/>
              <a:ext cx="5987376" cy="28732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[R] 13"/>
            <p:cNvCxnSpPr/>
            <p:nvPr/>
          </p:nvCxnSpPr>
          <p:spPr>
            <a:xfrm>
              <a:off x="2361713" y="3917697"/>
              <a:ext cx="524279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[R] 16"/>
            <p:cNvCxnSpPr/>
            <p:nvPr/>
          </p:nvCxnSpPr>
          <p:spPr>
            <a:xfrm>
              <a:off x="2375512" y="3893397"/>
              <a:ext cx="0" cy="2347807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[R] 17"/>
            <p:cNvCxnSpPr/>
            <p:nvPr/>
          </p:nvCxnSpPr>
          <p:spPr>
            <a:xfrm>
              <a:off x="2007117" y="3731552"/>
              <a:ext cx="854731" cy="41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[R] 18"/>
            <p:cNvCxnSpPr/>
            <p:nvPr/>
          </p:nvCxnSpPr>
          <p:spPr>
            <a:xfrm>
              <a:off x="7955790" y="5923722"/>
              <a:ext cx="0" cy="569556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연결선[R] 20"/>
            <p:cNvCxnSpPr/>
            <p:nvPr/>
          </p:nvCxnSpPr>
          <p:spPr>
            <a:xfrm>
              <a:off x="2356370" y="6218462"/>
              <a:ext cx="5223873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[R] 22"/>
            <p:cNvCxnSpPr>
              <a:stCxn id="45" idx="0"/>
            </p:cNvCxnSpPr>
            <p:nvPr/>
          </p:nvCxnSpPr>
          <p:spPr>
            <a:xfrm flipH="1">
              <a:off x="7548502" y="5071139"/>
              <a:ext cx="12509" cy="1130879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[R] 14"/>
            <p:cNvCxnSpPr/>
            <p:nvPr/>
          </p:nvCxnSpPr>
          <p:spPr>
            <a:xfrm>
              <a:off x="5907305" y="5515919"/>
              <a:ext cx="2358185" cy="45024"/>
            </a:xfrm>
            <a:prstGeom prst="line">
              <a:avLst/>
            </a:prstGeom>
            <a:ln w="571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[R] 19"/>
            <p:cNvCxnSpPr/>
            <p:nvPr/>
          </p:nvCxnSpPr>
          <p:spPr>
            <a:xfrm>
              <a:off x="7539630" y="5765533"/>
              <a:ext cx="706900" cy="4398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[R] 21"/>
            <p:cNvCxnSpPr/>
            <p:nvPr/>
          </p:nvCxnSpPr>
          <p:spPr>
            <a:xfrm flipV="1">
              <a:off x="7941077" y="5926470"/>
              <a:ext cx="363775" cy="1248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텍스트 상자 29"/>
            <p:cNvSpPr txBox="1"/>
            <p:nvPr/>
          </p:nvSpPr>
          <p:spPr>
            <a:xfrm>
              <a:off x="7031676" y="5144316"/>
              <a:ext cx="496506" cy="28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26" dirty="0"/>
                <a:t>2K Ω</a:t>
              </a:r>
              <a:endParaRPr kumimoji="1" lang="ko-KR" altLang="en-US" sz="1026" dirty="0"/>
            </a:p>
          </p:txBody>
        </p:sp>
        <p:sp>
          <p:nvSpPr>
            <p:cNvPr id="31" name="텍스트 상자 30"/>
            <p:cNvSpPr txBox="1"/>
            <p:nvPr/>
          </p:nvSpPr>
          <p:spPr>
            <a:xfrm>
              <a:off x="6443609" y="5169892"/>
              <a:ext cx="496506" cy="28399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26" dirty="0"/>
                <a:t>1K Ω</a:t>
              </a:r>
              <a:endParaRPr kumimoji="1" lang="ko-KR" altLang="en-US" sz="1026" dirty="0"/>
            </a:p>
          </p:txBody>
        </p:sp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8848584" y="4417273"/>
              <a:ext cx="1088157" cy="2490761"/>
            </a:xfrm>
            <a:prstGeom prst="rect">
              <a:avLst/>
            </a:prstGeom>
          </p:spPr>
        </p:pic>
        <p:sp>
          <p:nvSpPr>
            <p:cNvPr id="61" name="타원 60"/>
            <p:cNvSpPr/>
            <p:nvPr/>
          </p:nvSpPr>
          <p:spPr>
            <a:xfrm>
              <a:off x="7488830" y="5664902"/>
              <a:ext cx="169637" cy="175861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7482282" y="5071139"/>
              <a:ext cx="157457" cy="173033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55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5901323" y="5050550"/>
              <a:ext cx="2389788" cy="353678"/>
              <a:chOff x="5326116" y="3514637"/>
              <a:chExt cx="2389788" cy="353678"/>
            </a:xfrm>
          </p:grpSpPr>
          <p:cxnSp>
            <p:nvCxnSpPr>
              <p:cNvPr id="8" name="직선 연결선[R] 7"/>
              <p:cNvCxnSpPr/>
              <p:nvPr/>
            </p:nvCxnSpPr>
            <p:spPr>
              <a:xfrm>
                <a:off x="6373991" y="3514637"/>
                <a:ext cx="0" cy="353678"/>
              </a:xfrm>
              <a:prstGeom prst="line">
                <a:avLst/>
              </a:prstGeom>
              <a:ln w="571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" name="그룹 5"/>
              <p:cNvGrpSpPr/>
              <p:nvPr/>
            </p:nvGrpSpPr>
            <p:grpSpPr>
              <a:xfrm>
                <a:off x="5326116" y="3524709"/>
                <a:ext cx="2389788" cy="330810"/>
                <a:chOff x="5326116" y="3524709"/>
                <a:chExt cx="2389788" cy="330810"/>
              </a:xfrm>
            </p:grpSpPr>
            <p:cxnSp>
              <p:nvCxnSpPr>
                <p:cNvPr id="34" name="직선 연결선[R] 33"/>
                <p:cNvCxnSpPr/>
                <p:nvPr/>
              </p:nvCxnSpPr>
              <p:spPr>
                <a:xfrm flipH="1">
                  <a:off x="5806466" y="3570300"/>
                  <a:ext cx="1" cy="23918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" name="직선 연결선[R] 15"/>
                <p:cNvCxnSpPr/>
                <p:nvPr/>
              </p:nvCxnSpPr>
              <p:spPr>
                <a:xfrm>
                  <a:off x="5326116" y="3766337"/>
                  <a:ext cx="478536" cy="11799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7" name="그룹 26"/>
                <p:cNvGrpSpPr/>
                <p:nvPr/>
              </p:nvGrpSpPr>
              <p:grpSpPr>
                <a:xfrm>
                  <a:off x="5786464" y="3524709"/>
                  <a:ext cx="1200083" cy="120860"/>
                  <a:chOff x="9770950" y="6723795"/>
                  <a:chExt cx="2000924" cy="183374"/>
                </a:xfrm>
              </p:grpSpPr>
              <p:pic>
                <p:nvPicPr>
                  <p:cNvPr id="35" name="그림 34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9770950" y="6723795"/>
                    <a:ext cx="1020389" cy="177459"/>
                  </a:xfrm>
                  <a:prstGeom prst="rect">
                    <a:avLst/>
                  </a:prstGeom>
                </p:spPr>
              </p:pic>
              <p:pic>
                <p:nvPicPr>
                  <p:cNvPr id="36" name="그림 35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10751485" y="6729710"/>
                    <a:ext cx="1020389" cy="177459"/>
                  </a:xfrm>
                  <a:prstGeom prst="rect">
                    <a:avLst/>
                  </a:prstGeom>
                </p:spPr>
              </p:pic>
            </p:grpSp>
            <p:cxnSp>
              <p:nvCxnSpPr>
                <p:cNvPr id="32" name="직선 연결선[R] 31"/>
                <p:cNvCxnSpPr/>
                <p:nvPr/>
              </p:nvCxnSpPr>
              <p:spPr>
                <a:xfrm>
                  <a:off x="6343500" y="3840205"/>
                  <a:ext cx="1372404" cy="15314"/>
                </a:xfrm>
                <a:prstGeom prst="line">
                  <a:avLst/>
                </a:prstGeom>
                <a:ln w="571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5" name="타원 24"/>
            <p:cNvSpPr/>
            <p:nvPr/>
          </p:nvSpPr>
          <p:spPr>
            <a:xfrm>
              <a:off x="6874026" y="5044334"/>
              <a:ext cx="183572" cy="173033"/>
            </a:xfrm>
            <a:prstGeom prst="ellipse">
              <a:avLst/>
            </a:prstGeom>
            <a:solidFill>
              <a:srgbClr val="5C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155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6068294" y="980660"/>
              <a:ext cx="2806244" cy="1854752"/>
            </a:xfrm>
            <a:prstGeom prst="rect">
              <a:avLst/>
            </a:prstGeom>
          </p:spPr>
        </p:pic>
        <p:sp>
          <p:nvSpPr>
            <p:cNvPr id="4" name="자유형 3"/>
            <p:cNvSpPr/>
            <p:nvPr/>
          </p:nvSpPr>
          <p:spPr>
            <a:xfrm>
              <a:off x="7945342" y="3220278"/>
              <a:ext cx="45719" cy="2729948"/>
            </a:xfrm>
            <a:custGeom>
              <a:avLst/>
              <a:gdLst>
                <a:gd name="connsiteX0" fmla="*/ 0 w 0"/>
                <a:gd name="connsiteY0" fmla="*/ 2160104 h 2160104"/>
                <a:gd name="connsiteX1" fmla="*/ 0 w 0"/>
                <a:gd name="connsiteY1" fmla="*/ 0 h 2160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h="2160104">
                  <a:moveTo>
                    <a:pt x="0" y="2160104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7566991" y="3260035"/>
              <a:ext cx="304799" cy="1881808"/>
            </a:xfrm>
            <a:custGeom>
              <a:avLst/>
              <a:gdLst>
                <a:gd name="connsiteX0" fmla="*/ 0 w 331305"/>
                <a:gd name="connsiteY0" fmla="*/ 1881808 h 1881808"/>
                <a:gd name="connsiteX1" fmla="*/ 0 w 331305"/>
                <a:gd name="connsiteY1" fmla="*/ 1046922 h 1881808"/>
                <a:gd name="connsiteX2" fmla="*/ 331305 w 331305"/>
                <a:gd name="connsiteY2" fmla="*/ 1046922 h 1881808"/>
                <a:gd name="connsiteX3" fmla="*/ 331305 w 331305"/>
                <a:gd name="connsiteY3" fmla="*/ 0 h 1881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05" h="1881808">
                  <a:moveTo>
                    <a:pt x="0" y="1881808"/>
                  </a:moveTo>
                  <a:lnTo>
                    <a:pt x="0" y="1046922"/>
                  </a:lnTo>
                  <a:lnTo>
                    <a:pt x="331305" y="1046922"/>
                  </a:lnTo>
                  <a:lnTo>
                    <a:pt x="331305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" name="자유형 8"/>
            <p:cNvSpPr/>
            <p:nvPr/>
          </p:nvSpPr>
          <p:spPr>
            <a:xfrm>
              <a:off x="5923722" y="3246783"/>
              <a:ext cx="2107095" cy="556591"/>
            </a:xfrm>
            <a:custGeom>
              <a:avLst/>
              <a:gdLst>
                <a:gd name="connsiteX0" fmla="*/ 0 w 2133600"/>
                <a:gd name="connsiteY0" fmla="*/ 556591 h 556591"/>
                <a:gd name="connsiteX1" fmla="*/ 2133600 w 2133600"/>
                <a:gd name="connsiteY1" fmla="*/ 556591 h 556591"/>
                <a:gd name="connsiteX2" fmla="*/ 2133600 w 2133600"/>
                <a:gd name="connsiteY2" fmla="*/ 0 h 55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33600" h="556591">
                  <a:moveTo>
                    <a:pt x="0" y="556591"/>
                  </a:moveTo>
                  <a:lnTo>
                    <a:pt x="2133600" y="556591"/>
                  </a:lnTo>
                  <a:lnTo>
                    <a:pt x="2133600" y="0"/>
                  </a:lnTo>
                </a:path>
              </a:pathLst>
            </a:custGeom>
            <a:noFill/>
            <a:ln w="38100">
              <a:solidFill>
                <a:srgbClr val="E88C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7845286" y="5830955"/>
              <a:ext cx="212035" cy="2120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53296519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103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02" y="0"/>
            <a:ext cx="11788398" cy="68580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7103487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104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650" y="406400"/>
            <a:ext cx="76327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5237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105</a:t>
            </a:fld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309283" y="242047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Bluetooth Servo motor control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3F42D9-4BAB-5A49-889B-232AD1C8B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3851" y="242047"/>
            <a:ext cx="7142097" cy="64794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4822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96982" y="346364"/>
            <a:ext cx="11947552" cy="6294048"/>
            <a:chOff x="96982" y="346364"/>
            <a:chExt cx="11947552" cy="629404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982" y="346364"/>
              <a:ext cx="11947552" cy="6294048"/>
            </a:xfrm>
            <a:prstGeom prst="rect">
              <a:avLst/>
            </a:prstGeom>
          </p:spPr>
        </p:pic>
        <p:cxnSp>
          <p:nvCxnSpPr>
            <p:cNvPr id="5" name="직선 연결선[R] 4"/>
            <p:cNvCxnSpPr/>
            <p:nvPr/>
          </p:nvCxnSpPr>
          <p:spPr>
            <a:xfrm>
              <a:off x="96982" y="637310"/>
              <a:ext cx="1246909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9324109" y="5181600"/>
              <a:ext cx="1039091" cy="11747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텍스트 상자 9"/>
            <p:cNvSpPr txBox="1"/>
            <p:nvPr/>
          </p:nvSpPr>
          <p:spPr>
            <a:xfrm>
              <a:off x="8104909" y="4454206"/>
              <a:ext cx="28825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dirty="0"/>
                <a:t>앞에서 다운로드한</a:t>
              </a:r>
              <a:endParaRPr kumimoji="1" lang="en-US" altLang="ko-KR" dirty="0"/>
            </a:p>
            <a:p>
              <a:r>
                <a:rPr kumimoji="1" lang="ko-KR" altLang="en-US" dirty="0"/>
                <a:t>개 그림과 사운드를 업로드</a:t>
              </a:r>
            </a:p>
          </p:txBody>
        </p:sp>
        <p:sp>
          <p:nvSpPr>
            <p:cNvPr id="7" name="모서리가 둥근 직사각형 6"/>
            <p:cNvSpPr/>
            <p:nvPr/>
          </p:nvSpPr>
          <p:spPr>
            <a:xfrm>
              <a:off x="10363200" y="6356350"/>
              <a:ext cx="1468582" cy="28406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6" name="직선 화살표 연결선 5"/>
          <p:cNvCxnSpPr/>
          <p:nvPr/>
        </p:nvCxnSpPr>
        <p:spPr>
          <a:xfrm flipH="1" flipV="1">
            <a:off x="1328738" y="800100"/>
            <a:ext cx="1771650" cy="7858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1014678" y="0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22718186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12</a:t>
            </a:fld>
            <a:endParaRPr kumimoji="1"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622551" y="1145953"/>
            <a:ext cx="4127500" cy="1689100"/>
            <a:chOff x="3214832" y="797214"/>
            <a:chExt cx="4127500" cy="16891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14832" y="797214"/>
              <a:ext cx="4127500" cy="1689100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3532909" y="1177636"/>
              <a:ext cx="775855" cy="46412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3084946" y="3297382"/>
            <a:ext cx="6349999" cy="2903104"/>
            <a:chOff x="3084946" y="3297382"/>
            <a:chExt cx="6349999" cy="290310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4946" y="3317586"/>
              <a:ext cx="6299200" cy="2882900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3089564" y="3297382"/>
              <a:ext cx="6345381" cy="28817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10" name="직선 화살표 연결선 9"/>
          <p:cNvCxnSpPr/>
          <p:nvPr/>
        </p:nvCxnSpPr>
        <p:spPr>
          <a:xfrm flipH="1">
            <a:off x="6739246" y="1526375"/>
            <a:ext cx="1260764" cy="7620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2054268" y="3144033"/>
            <a:ext cx="1290181" cy="551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2043831" y="3434220"/>
            <a:ext cx="1290181" cy="551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텍스트 상자 12"/>
          <p:cNvSpPr txBox="1"/>
          <p:nvPr/>
        </p:nvSpPr>
        <p:spPr>
          <a:xfrm>
            <a:off x="241663" y="1348739"/>
            <a:ext cx="26193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Upload files to Media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7246695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13</a:t>
            </a:fld>
            <a:endParaRPr kumimoji="1"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445823" y="146958"/>
            <a:ext cx="8180120" cy="6531427"/>
            <a:chOff x="2008908" y="456993"/>
            <a:chExt cx="7400565" cy="608191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08908" y="456993"/>
              <a:ext cx="7400565" cy="60819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7633855" y="5846618"/>
              <a:ext cx="1775618" cy="692294"/>
            </a:xfrm>
            <a:prstGeom prst="round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텍스트 상자 5"/>
          <p:cNvSpPr txBox="1"/>
          <p:nvPr/>
        </p:nvSpPr>
        <p:spPr>
          <a:xfrm>
            <a:off x="150224" y="1949631"/>
            <a:ext cx="28822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 Uploaded files to Media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501063" y="4557713"/>
            <a:ext cx="1271587" cy="15144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255029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14</a:t>
            </a:fld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3041335" y="2627207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/>
              <a:t>드래그 드롭</a:t>
            </a:r>
          </a:p>
        </p:txBody>
      </p:sp>
      <p:sp>
        <p:nvSpPr>
          <p:cNvPr id="9" name="텍스트 상자 8"/>
          <p:cNvSpPr txBox="1"/>
          <p:nvPr/>
        </p:nvSpPr>
        <p:spPr>
          <a:xfrm>
            <a:off x="3373483" y="179613"/>
            <a:ext cx="354084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Button drag to phone window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72" y="746674"/>
            <a:ext cx="11563600" cy="56112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오른쪽 화살표[R] 9"/>
          <p:cNvSpPr/>
          <p:nvPr/>
        </p:nvSpPr>
        <p:spPr>
          <a:xfrm rot="695015">
            <a:off x="1174381" y="2118364"/>
            <a:ext cx="3715473" cy="182949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오른쪽 화살표[R] 10"/>
          <p:cNvSpPr/>
          <p:nvPr/>
        </p:nvSpPr>
        <p:spPr>
          <a:xfrm>
            <a:off x="9433367" y="1643605"/>
            <a:ext cx="833377" cy="196770"/>
          </a:xfrm>
          <a:prstGeom prst="right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2698657" y="1686766"/>
            <a:ext cx="17411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Drag and drop</a:t>
            </a:r>
            <a:endParaRPr kumimoji="1" lang="ko-KR" altLang="en-US" dirty="0"/>
          </a:p>
        </p:txBody>
      </p:sp>
      <p:sp>
        <p:nvSpPr>
          <p:cNvPr id="12" name="텍스트 상자 11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976303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15</a:t>
            </a:fld>
            <a:endParaRPr kumimoji="1"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314541" y="639940"/>
            <a:ext cx="10190019" cy="5976995"/>
            <a:chOff x="1163781" y="379355"/>
            <a:chExt cx="10190019" cy="597699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63781" y="379355"/>
              <a:ext cx="9749849" cy="597699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9296400" y="4890655"/>
              <a:ext cx="2057400" cy="512618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6" name="텍스트 상자 5"/>
          <p:cNvSpPr txBox="1"/>
          <p:nvPr/>
        </p:nvSpPr>
        <p:spPr>
          <a:xfrm>
            <a:off x="5219045" y="5161507"/>
            <a:ext cx="2639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Select dog image from</a:t>
            </a:r>
          </a:p>
          <a:p>
            <a:r>
              <a:rPr kumimoji="1" lang="en-US" altLang="ko-KR" dirty="0">
                <a:solidFill>
                  <a:srgbClr val="FF0000"/>
                </a:solidFill>
              </a:rPr>
              <a:t>Media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8054236" y="5480332"/>
            <a:ext cx="1215024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텍스트 상자 6"/>
          <p:cNvSpPr txBox="1"/>
          <p:nvPr/>
        </p:nvSpPr>
        <p:spPr>
          <a:xfrm>
            <a:off x="2455817" y="104504"/>
            <a:ext cx="435202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Give properties of the Button as a dog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38482339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16</a:t>
            </a:fld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1498963" y="816429"/>
            <a:ext cx="247740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Select image of dog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6414655" y="3671455"/>
            <a:ext cx="2050472" cy="95596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9184" y="1464764"/>
            <a:ext cx="5831032" cy="4065674"/>
          </a:xfrm>
          <a:prstGeom prst="rect">
            <a:avLst/>
          </a:prstGeom>
        </p:spPr>
      </p:pic>
      <p:cxnSp>
        <p:nvCxnSpPr>
          <p:cNvPr id="4" name="직선 화살표 연결선 3"/>
          <p:cNvCxnSpPr/>
          <p:nvPr/>
        </p:nvCxnSpPr>
        <p:spPr>
          <a:xfrm>
            <a:off x="2351315" y="1420585"/>
            <a:ext cx="1306285" cy="6041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3670852" y="1855305"/>
            <a:ext cx="2623930" cy="304799"/>
          </a:xfrm>
          <a:prstGeom prst="rect">
            <a:avLst/>
          </a:prstGeom>
          <a:solidFill>
            <a:srgbClr val="0069D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3803374" y="1815547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</a:rPr>
              <a:t>Smalldogimage.jpg</a:t>
            </a:r>
            <a:endParaRPr kumimoji="1"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8848998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17</a:t>
            </a:fld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408214" y="1232400"/>
            <a:ext cx="2084225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Adjust 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Height and Width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of image 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Properties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9015413" y="2586038"/>
            <a:ext cx="1257300" cy="8286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9043988" y="3128964"/>
            <a:ext cx="1257300" cy="8286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2767330" y="0"/>
            <a:ext cx="9286240" cy="6858000"/>
            <a:chOff x="2767330" y="0"/>
            <a:chExt cx="9286240" cy="68580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67330" y="0"/>
              <a:ext cx="9286240" cy="68580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5212080" y="1463040"/>
              <a:ext cx="2573383" cy="3344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7" b="89984" l="7578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4" t="11409" r="12038" b="11857"/>
            <a:stretch/>
          </p:blipFill>
          <p:spPr>
            <a:xfrm flipH="1">
              <a:off x="5603964" y="1985552"/>
              <a:ext cx="1896057" cy="19071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41853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489857" y="1002167"/>
            <a:ext cx="2664255" cy="12852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Go to Media menu and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and drag Sound icon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to phone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3568760" y="398875"/>
            <a:ext cx="7344168" cy="6109854"/>
            <a:chOff x="3568760" y="398875"/>
            <a:chExt cx="7344168" cy="6109854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8760" y="398875"/>
              <a:ext cx="7344168" cy="6109854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3568760" y="3065875"/>
              <a:ext cx="2337213" cy="3879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" name="직사각형 2"/>
            <p:cNvSpPr/>
            <p:nvPr/>
          </p:nvSpPr>
          <p:spPr>
            <a:xfrm>
              <a:off x="7889966" y="1933303"/>
              <a:ext cx="2769325" cy="369678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7" b="89984" l="7578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4" t="11409" r="12038" b="11857"/>
            <a:stretch/>
          </p:blipFill>
          <p:spPr>
            <a:xfrm flipH="1">
              <a:off x="8294912" y="2338252"/>
              <a:ext cx="2129817" cy="2142308"/>
            </a:xfrm>
            <a:prstGeom prst="rect">
              <a:avLst/>
            </a:prstGeom>
          </p:spPr>
        </p:pic>
        <p:sp>
          <p:nvSpPr>
            <p:cNvPr id="7" name="오른쪽 화살표[R] 6"/>
            <p:cNvSpPr/>
            <p:nvPr/>
          </p:nvSpPr>
          <p:spPr>
            <a:xfrm rot="2377958">
              <a:off x="5543736" y="4292065"/>
              <a:ext cx="3812321" cy="23795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1" name="텍스트 상자 10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2326382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19</a:t>
            </a:fld>
            <a:endParaRPr kumimoji="1"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3286125" y="957263"/>
            <a:ext cx="8759546" cy="5621284"/>
            <a:chOff x="1330035" y="408949"/>
            <a:chExt cx="9488393" cy="5947401"/>
          </a:xfrm>
        </p:grpSpPr>
        <p:sp>
          <p:nvSpPr>
            <p:cNvPr id="4" name="모서리가 둥근 직사각형 3"/>
            <p:cNvSpPr/>
            <p:nvPr/>
          </p:nvSpPr>
          <p:spPr>
            <a:xfrm>
              <a:off x="7620000" y="1177636"/>
              <a:ext cx="990600" cy="249382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30035" y="408949"/>
              <a:ext cx="9488393" cy="5947401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8880763" y="1731817"/>
              <a:ext cx="1413164" cy="37407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>
              <a:off x="6317673" y="748145"/>
              <a:ext cx="872836" cy="5818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" name="직선 화살표 연결선 9"/>
          <p:cNvCxnSpPr/>
          <p:nvPr/>
        </p:nvCxnSpPr>
        <p:spPr>
          <a:xfrm flipV="1">
            <a:off x="7753611" y="1929008"/>
            <a:ext cx="1114816" cy="1753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333103" y="1812064"/>
            <a:ext cx="261161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sound from Media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74720" y="2076994"/>
            <a:ext cx="2638697" cy="3644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37" b="89984" l="7578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4" t="11409" r="12038" b="11857"/>
          <a:stretch/>
        </p:blipFill>
        <p:spPr>
          <a:xfrm flipH="1">
            <a:off x="3788229" y="2651759"/>
            <a:ext cx="2038910" cy="2050868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5222279" y="2086299"/>
            <a:ext cx="2535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FF0000"/>
                </a:solidFill>
              </a:rPr>
              <a:t>Select sound from Media</a:t>
            </a:r>
            <a:endParaRPr kumimoji="1"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5346544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77977" y="970374"/>
            <a:ext cx="10329112" cy="5242845"/>
            <a:chOff x="623888" y="1283368"/>
            <a:chExt cx="10733924" cy="55746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0E0E0"/>
                </a:clrFrom>
                <a:clrTo>
                  <a:srgbClr val="E0E0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" t="52059" r="2061" b="1012"/>
            <a:stretch/>
          </p:blipFill>
          <p:spPr>
            <a:xfrm>
              <a:off x="623888" y="1283368"/>
              <a:ext cx="10733924" cy="557463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1321" y="1585495"/>
              <a:ext cx="6160168" cy="4507831"/>
            </a:xfrm>
            <a:prstGeom prst="roundRect">
              <a:avLst>
                <a:gd name="adj" fmla="val 3172"/>
              </a:avLst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29357" y="1602415"/>
            <a:ext cx="284032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>
                <a:latin typeface="NanumGothic" charset="-127"/>
                <a:ea typeface="NanumGothic" charset="-127"/>
                <a:cs typeface="NanumGothic" charset="-127"/>
              </a:rPr>
              <a:t>Dog barking</a:t>
            </a:r>
            <a:endParaRPr kumimoji="1" lang="en-US" altLang="ko-KR" sz="36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A616-313C-2B4B-A153-7EAC21D703AC}" type="slidenum">
              <a:rPr kumimoji="1" lang="ko-KR" altLang="en-US" smtClean="0"/>
              <a:t>2</a:t>
            </a:fld>
            <a:endParaRPr kumimoji="1"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6866702" y="2704012"/>
            <a:ext cx="1393384" cy="2459264"/>
            <a:chOff x="-696692" y="378823"/>
            <a:chExt cx="1393384" cy="2459264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37" b="89984" l="7578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794" t="11409" r="12038" b="11857"/>
            <a:stretch/>
          </p:blipFill>
          <p:spPr>
            <a:xfrm flipH="1">
              <a:off x="-519467" y="1071154"/>
              <a:ext cx="1038934" cy="1045027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696692" y="378823"/>
              <a:ext cx="1393384" cy="24592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93220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20</a:t>
            </a:fld>
            <a:endParaRPr kumimoji="1"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890849" y="1343933"/>
            <a:ext cx="7240484" cy="4065674"/>
            <a:chOff x="1224643" y="991236"/>
            <a:chExt cx="7240484" cy="4065674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99855" y="991236"/>
              <a:ext cx="5831032" cy="4065674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 flipH="1">
              <a:off x="6414655" y="3671455"/>
              <a:ext cx="2050472" cy="95596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직선 화살표 연결선 3"/>
            <p:cNvCxnSpPr/>
            <p:nvPr/>
          </p:nvCxnSpPr>
          <p:spPr>
            <a:xfrm>
              <a:off x="1224643" y="1289957"/>
              <a:ext cx="1191986" cy="53884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텍스트 상자 7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439642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21</a:t>
            </a:fld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679269" y="1380403"/>
            <a:ext cx="3097323" cy="8748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Now click </a:t>
            </a:r>
            <a:r>
              <a:rPr kumimoji="1" lang="en-US" altLang="ko-KR" b="1" dirty="0">
                <a:solidFill>
                  <a:srgbClr val="FF0000"/>
                </a:solidFill>
                <a:latin typeface="NanumGothic" charset="-127"/>
                <a:ea typeface="NanumGothic" charset="-127"/>
                <a:cs typeface="NanumGothic" charset="-127"/>
              </a:rPr>
              <a:t>Block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icon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Located at top right corner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4650566" y="848139"/>
            <a:ext cx="6613782" cy="4284475"/>
            <a:chOff x="4650566" y="848139"/>
            <a:chExt cx="6613782" cy="4284475"/>
          </a:xfrm>
        </p:grpSpPr>
        <p:grpSp>
          <p:nvGrpSpPr>
            <p:cNvPr id="5" name="그룹 4"/>
            <p:cNvGrpSpPr/>
            <p:nvPr/>
          </p:nvGrpSpPr>
          <p:grpSpPr>
            <a:xfrm>
              <a:off x="4650566" y="1637640"/>
              <a:ext cx="6018398" cy="3494974"/>
              <a:chOff x="2188441" y="1207654"/>
              <a:chExt cx="5626100" cy="294640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188441" y="1207654"/>
                <a:ext cx="5626100" cy="29464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4" name="모서리가 둥근 직사각형 3"/>
              <p:cNvSpPr/>
              <p:nvPr/>
            </p:nvSpPr>
            <p:spPr>
              <a:xfrm>
                <a:off x="7148945" y="1207654"/>
                <a:ext cx="665596" cy="413328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8" name="직선 화살표 연결선 7"/>
            <p:cNvCxnSpPr/>
            <p:nvPr/>
          </p:nvCxnSpPr>
          <p:spPr>
            <a:xfrm flipH="1">
              <a:off x="10442713" y="848139"/>
              <a:ext cx="821635" cy="82163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텍스트 상자 9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0604157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22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09" y="929948"/>
            <a:ext cx="11540836" cy="4856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3010326" y="265233"/>
            <a:ext cx="223490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Block window view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707538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23</a:t>
            </a:fld>
            <a:endParaRPr kumimoji="1"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765459" y="961546"/>
            <a:ext cx="10670474" cy="5150259"/>
            <a:chOff x="1521526" y="1126671"/>
            <a:chExt cx="10670474" cy="5150259"/>
          </a:xfrm>
        </p:grpSpPr>
        <p:sp>
          <p:nvSpPr>
            <p:cNvPr id="8" name="직사각형 7"/>
            <p:cNvSpPr/>
            <p:nvPr/>
          </p:nvSpPr>
          <p:spPr>
            <a:xfrm>
              <a:off x="1534886" y="1126671"/>
              <a:ext cx="10657114" cy="512717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1521526" y="1146130"/>
              <a:ext cx="10131795" cy="5130800"/>
              <a:chOff x="737755" y="982845"/>
              <a:chExt cx="10131795" cy="5130800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37755" y="982845"/>
                <a:ext cx="7086600" cy="513080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416635" y="2017567"/>
                <a:ext cx="2452915" cy="87803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5" name="모서리가 둥근 직사각형 4"/>
              <p:cNvSpPr/>
              <p:nvPr/>
            </p:nvSpPr>
            <p:spPr>
              <a:xfrm>
                <a:off x="1392877" y="4995058"/>
                <a:ext cx="1039091" cy="443345"/>
              </a:xfrm>
              <a:prstGeom prst="roundRect">
                <a:avLst/>
              </a:prstGeom>
              <a:noFill/>
              <a:ln w="28575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오른쪽 화살표[R] 5"/>
              <p:cNvSpPr/>
              <p:nvPr/>
            </p:nvSpPr>
            <p:spPr>
              <a:xfrm>
                <a:off x="6477495" y="2238003"/>
                <a:ext cx="1828800" cy="267565"/>
              </a:xfrm>
              <a:prstGeom prst="rightArrow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0" name="텍스트 상자 9"/>
          <p:cNvSpPr txBox="1"/>
          <p:nvPr/>
        </p:nvSpPr>
        <p:spPr>
          <a:xfrm>
            <a:off x="2981597" y="444137"/>
            <a:ext cx="41101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Click and drag Block to the window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8261248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24</a:t>
            </a:fld>
            <a:endParaRPr kumimoji="1"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872836" y="4668982"/>
            <a:ext cx="1094509" cy="360218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98673" y="1112226"/>
            <a:ext cx="11440312" cy="5234594"/>
            <a:chOff x="498673" y="1112226"/>
            <a:chExt cx="11440312" cy="523459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8673" y="1112226"/>
              <a:ext cx="11440312" cy="523459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6" name="오른쪽 화살표[R] 5"/>
            <p:cNvSpPr/>
            <p:nvPr/>
          </p:nvSpPr>
          <p:spPr>
            <a:xfrm rot="21145572">
              <a:off x="5303196" y="3633265"/>
              <a:ext cx="5137019" cy="287495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" name="텍스트 상자 2"/>
          <p:cNvSpPr txBox="1"/>
          <p:nvPr/>
        </p:nvSpPr>
        <p:spPr>
          <a:xfrm>
            <a:off x="3824559" y="426176"/>
            <a:ext cx="225414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sound palette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7120677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25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1385" y="2903085"/>
            <a:ext cx="3612405" cy="121054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3419818" y="1434312"/>
            <a:ext cx="3447547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Complete block coding</a:t>
            </a:r>
            <a:endParaRPr kumimoji="1" lang="ko-KR" altLang="en-US" sz="24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22012973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F6124-3391-F841-A3AE-7A5156EA475B}" type="slidenum">
              <a:rPr lang="en-US" smtClean="0"/>
              <a:t>26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0233" y="3016484"/>
            <a:ext cx="3432793" cy="36331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659" y="1657430"/>
            <a:ext cx="6438900" cy="49784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텍스트 상자 4"/>
          <p:cNvSpPr txBox="1"/>
          <p:nvPr/>
        </p:nvSpPr>
        <p:spPr>
          <a:xfrm>
            <a:off x="578734" y="532435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Make connection between 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your phone and App file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853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27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56" y="2551727"/>
            <a:ext cx="8354587" cy="19575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6652589" y="2727736"/>
            <a:ext cx="739780" cy="43645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9405588" y="3403945"/>
            <a:ext cx="1170475" cy="32657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4708064"/>
            <a:ext cx="9969500" cy="18923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텍스트 상자 10"/>
          <p:cNvSpPr txBox="1"/>
          <p:nvPr/>
        </p:nvSpPr>
        <p:spPr>
          <a:xfrm>
            <a:off x="2461429" y="779971"/>
            <a:ext cx="8248890" cy="12903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Now export this code to phone : </a:t>
            </a: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스켄 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QR code   from  phone then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환경 설정에서 앱 허용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       or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Save file to your computer then transfer to phone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923877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28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629" y="1389450"/>
            <a:ext cx="2809180" cy="3296811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221019" y="825660"/>
            <a:ext cx="542167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컴파일이 끝나면 아래와 같은 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QR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코드가 만들어 진다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.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3" name="텍스트 상자 2"/>
          <p:cNvSpPr txBox="1"/>
          <p:nvPr/>
        </p:nvSpPr>
        <p:spPr>
          <a:xfrm>
            <a:off x="1787893" y="4850702"/>
            <a:ext cx="6793848" cy="12903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컴퓨터와 스마트폰이 같은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WiFi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네트웍을 사용하고 있어야 한다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그렇지 않을 경우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.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apk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파일을 컴퓨터에 다운 받은 다음 유선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(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케이블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또는 무선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(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메일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,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SNS)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방법등을 사용하여 폰에 가져가면 된다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.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</a:p>
        </p:txBody>
      </p:sp>
      <p:sp>
        <p:nvSpPr>
          <p:cNvPr id="6" name="텍스트 상자 5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2743178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29</a:t>
            </a:fld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1379765" y="2248370"/>
            <a:ext cx="2326278" cy="12903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QR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코드 스캔 방법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MIT AI2 Companion</a:t>
            </a:r>
          </a:p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앱을 활성화 시킨다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4205082" y="332508"/>
            <a:ext cx="4511406" cy="6311735"/>
            <a:chOff x="4205082" y="332508"/>
            <a:chExt cx="4511406" cy="631173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205082" y="332508"/>
              <a:ext cx="4088152" cy="631173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6" name="직선 화살표 연결선 5"/>
            <p:cNvCxnSpPr/>
            <p:nvPr/>
          </p:nvCxnSpPr>
          <p:spPr>
            <a:xfrm flipH="1">
              <a:off x="6970816" y="3942608"/>
              <a:ext cx="1745672" cy="72439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텍스트 상자 7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2662097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1813560" y="1356361"/>
            <a:ext cx="8662852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ko-KR" sz="3200" dirty="0"/>
              <a:t>TASK:   Create a simple APP</a:t>
            </a:r>
          </a:p>
          <a:p>
            <a:endParaRPr kumimoji="1" lang="en-US" altLang="ko-KR" sz="3600" dirty="0"/>
          </a:p>
          <a:p>
            <a:r>
              <a:rPr kumimoji="1" lang="en-US" altLang="ko-KR" sz="3600" dirty="0"/>
              <a:t>         </a:t>
            </a:r>
            <a:r>
              <a:rPr kumimoji="1" lang="en-US" altLang="ko-KR" sz="2400" dirty="0"/>
              <a:t>Dog bark sound when touch smartphone window </a:t>
            </a:r>
            <a:endParaRPr kumimoji="1" lang="ko-KR" altLang="en-US" sz="2400" dirty="0"/>
          </a:p>
        </p:txBody>
      </p:sp>
      <p:pic>
        <p:nvPicPr>
          <p:cNvPr id="4" name="Puppy Dog Barking-SoundBible.com-87130219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33974" y="4994562"/>
            <a:ext cx="812800" cy="812800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6982691" y="433647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Barking sound</a:t>
            </a:r>
            <a:endParaRPr kumimoji="1"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3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7" b="89984" l="7578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4" t="11409" r="12038" b="11857"/>
          <a:stretch/>
        </p:blipFill>
        <p:spPr>
          <a:xfrm flipH="1">
            <a:off x="2899954" y="3312642"/>
            <a:ext cx="3135085" cy="3153472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324779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30</a:t>
            </a:fld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622" y="1543049"/>
            <a:ext cx="3958384" cy="499904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9" name="그룹 8"/>
          <p:cNvGrpSpPr/>
          <p:nvPr/>
        </p:nvGrpSpPr>
        <p:grpSpPr>
          <a:xfrm>
            <a:off x="1515291" y="1593669"/>
            <a:ext cx="4172990" cy="5154549"/>
            <a:chOff x="1525128" y="688769"/>
            <a:chExt cx="4519412" cy="570318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25128" y="688769"/>
              <a:ext cx="3661307" cy="570318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" name="직선 화살표 연결선 7"/>
            <p:cNvCxnSpPr/>
            <p:nvPr/>
          </p:nvCxnSpPr>
          <p:spPr>
            <a:xfrm flipH="1">
              <a:off x="5070764" y="3277590"/>
              <a:ext cx="973776" cy="73627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텍스트 상자 9"/>
          <p:cNvSpPr txBox="1"/>
          <p:nvPr/>
        </p:nvSpPr>
        <p:spPr>
          <a:xfrm>
            <a:off x="1598420" y="737458"/>
            <a:ext cx="4429418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폰의 카메라를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PC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화면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QR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코드를 겨냥하고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폰 화면에서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scan QR code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를 터치</a:t>
            </a:r>
          </a:p>
        </p:txBody>
      </p:sp>
      <p:cxnSp>
        <p:nvCxnSpPr>
          <p:cNvPr id="12" name="직선 연결선[R] 11"/>
          <p:cNvCxnSpPr/>
          <p:nvPr/>
        </p:nvCxnSpPr>
        <p:spPr>
          <a:xfrm>
            <a:off x="6317673" y="332509"/>
            <a:ext cx="0" cy="6353299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6849278" y="344755"/>
            <a:ext cx="432522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QR code </a:t>
            </a:r>
            <a:r>
              <a:rPr kumimoji="1" lang="ko-KR" altLang="en-US" dirty="0"/>
              <a:t>를 폰 카메라로 인식하면 된다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13" name="텍스트 상자 12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30036839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31</a:t>
            </a:fld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2435630" y="410887"/>
            <a:ext cx="25410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환경 설정에서 차단 허용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1950290" y="914399"/>
            <a:ext cx="3922058" cy="5588264"/>
            <a:chOff x="1231833" y="783771"/>
            <a:chExt cx="3922058" cy="55882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31833" y="783771"/>
              <a:ext cx="3595391" cy="5588264"/>
            </a:xfrm>
            <a:prstGeom prst="rect">
              <a:avLst/>
            </a:prstGeom>
          </p:spPr>
        </p:pic>
        <p:cxnSp>
          <p:nvCxnSpPr>
            <p:cNvPr id="7" name="직선 화살표 연결선 6"/>
            <p:cNvCxnSpPr/>
            <p:nvPr/>
          </p:nvCxnSpPr>
          <p:spPr>
            <a:xfrm flipH="1">
              <a:off x="4180114" y="3123210"/>
              <a:ext cx="973777" cy="10212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/>
          <p:cNvGrpSpPr/>
          <p:nvPr/>
        </p:nvGrpSpPr>
        <p:grpSpPr>
          <a:xfrm>
            <a:off x="7283118" y="655847"/>
            <a:ext cx="4426528" cy="5599215"/>
            <a:chOff x="6009903" y="760019"/>
            <a:chExt cx="4426528" cy="559921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09903" y="760019"/>
              <a:ext cx="3623022" cy="559921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8" name="직선 화살표 연결선 7"/>
            <p:cNvCxnSpPr/>
            <p:nvPr/>
          </p:nvCxnSpPr>
          <p:spPr>
            <a:xfrm flipH="1">
              <a:off x="9462654" y="4106883"/>
              <a:ext cx="973777" cy="1021278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352643" y="5127431"/>
              <a:ext cx="279400" cy="279400"/>
            </a:xfrm>
            <a:prstGeom prst="rect">
              <a:avLst/>
            </a:prstGeom>
          </p:spPr>
        </p:pic>
      </p:grpSp>
      <p:cxnSp>
        <p:nvCxnSpPr>
          <p:cNvPr id="13" name="직선 연결선[R] 12"/>
          <p:cNvCxnSpPr/>
          <p:nvPr/>
        </p:nvCxnSpPr>
        <p:spPr>
          <a:xfrm>
            <a:off x="6215605" y="544010"/>
            <a:ext cx="0" cy="6053560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1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1813617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32</a:t>
            </a:fld>
            <a:endParaRPr kumimoji="1"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1513388" y="787077"/>
            <a:ext cx="3961438" cy="5522515"/>
            <a:chOff x="842056" y="821801"/>
            <a:chExt cx="3961438" cy="552251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42056" y="821801"/>
              <a:ext cx="3575803" cy="5522515"/>
            </a:xfrm>
            <a:prstGeom prst="rect">
              <a:avLst/>
            </a:prstGeom>
          </p:spPr>
        </p:pic>
        <p:cxnSp>
          <p:nvCxnSpPr>
            <p:cNvPr id="6" name="직선 화살표 연결선 5"/>
            <p:cNvCxnSpPr/>
            <p:nvPr/>
          </p:nvCxnSpPr>
          <p:spPr>
            <a:xfrm flipH="1">
              <a:off x="3761772" y="3669175"/>
              <a:ext cx="1041722" cy="9259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그룹 12"/>
          <p:cNvGrpSpPr/>
          <p:nvPr/>
        </p:nvGrpSpPr>
        <p:grpSpPr>
          <a:xfrm>
            <a:off x="7211035" y="856525"/>
            <a:ext cx="3844717" cy="5521124"/>
            <a:chOff x="7211035" y="856525"/>
            <a:chExt cx="3844717" cy="5521124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11035" y="856525"/>
              <a:ext cx="3519843" cy="5521124"/>
            </a:xfrm>
            <a:prstGeom prst="rect">
              <a:avLst/>
            </a:prstGeom>
          </p:spPr>
        </p:pic>
        <p:cxnSp>
          <p:nvCxnSpPr>
            <p:cNvPr id="10" name="직선 화살표 연결선 9"/>
            <p:cNvCxnSpPr/>
            <p:nvPr/>
          </p:nvCxnSpPr>
          <p:spPr>
            <a:xfrm flipH="1">
              <a:off x="10014030" y="4122517"/>
              <a:ext cx="1041722" cy="9259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직선 연결선[R] 14"/>
          <p:cNvCxnSpPr/>
          <p:nvPr/>
        </p:nvCxnSpPr>
        <p:spPr>
          <a:xfrm>
            <a:off x="6018835" y="509286"/>
            <a:ext cx="0" cy="60188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2670761" y="344085"/>
            <a:ext cx="139493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허용 및 설치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9744781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33</a:t>
            </a:fld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1678315" y="939038"/>
            <a:ext cx="3843967" cy="5519439"/>
            <a:chOff x="855355" y="925975"/>
            <a:chExt cx="3843967" cy="551943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5355" y="925975"/>
              <a:ext cx="3614042" cy="5519439"/>
            </a:xfrm>
            <a:prstGeom prst="rect">
              <a:avLst/>
            </a:prstGeom>
          </p:spPr>
        </p:pic>
        <p:cxnSp>
          <p:nvCxnSpPr>
            <p:cNvPr id="5" name="직선 화살표 연결선 4"/>
            <p:cNvCxnSpPr/>
            <p:nvPr/>
          </p:nvCxnSpPr>
          <p:spPr>
            <a:xfrm flipH="1">
              <a:off x="3657600" y="4166886"/>
              <a:ext cx="1041722" cy="92597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" name="직선 연결선[R] 5"/>
          <p:cNvCxnSpPr/>
          <p:nvPr/>
        </p:nvCxnSpPr>
        <p:spPr>
          <a:xfrm>
            <a:off x="6018835" y="509286"/>
            <a:ext cx="0" cy="6018836"/>
          </a:xfrm>
          <a:prstGeom prst="line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/>
        </p:nvSpPr>
        <p:spPr>
          <a:xfrm>
            <a:off x="2448691" y="435525"/>
            <a:ext cx="210826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열기 및 작동 시키기</a:t>
            </a:r>
          </a:p>
        </p:txBody>
      </p:sp>
      <p:grpSp>
        <p:nvGrpSpPr>
          <p:cNvPr id="9" name="그룹 8"/>
          <p:cNvGrpSpPr/>
          <p:nvPr/>
        </p:nvGrpSpPr>
        <p:grpSpPr>
          <a:xfrm>
            <a:off x="7015162" y="1343025"/>
            <a:ext cx="5023413" cy="5243513"/>
            <a:chOff x="5046562" y="462536"/>
            <a:chExt cx="5694744" cy="6041193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54210" y="1956122"/>
              <a:ext cx="2297574" cy="2297574"/>
            </a:xfrm>
            <a:prstGeom prst="rect">
              <a:avLst/>
            </a:prstGeom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46562" y="462536"/>
              <a:ext cx="5694744" cy="6041193"/>
            </a:xfrm>
            <a:prstGeom prst="rect">
              <a:avLst/>
            </a:prstGeom>
          </p:spPr>
        </p:pic>
      </p:grpSp>
      <p:sp>
        <p:nvSpPr>
          <p:cNvPr id="12" name="텍스트 상자 11"/>
          <p:cNvSpPr txBox="1"/>
          <p:nvPr/>
        </p:nvSpPr>
        <p:spPr>
          <a:xfrm>
            <a:off x="7786095" y="453486"/>
            <a:ext cx="17123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Touch the dog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7798526" y="1972491"/>
            <a:ext cx="1946365" cy="3357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37" b="89984" l="7578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4" t="11409" r="12038" b="11857"/>
          <a:stretch/>
        </p:blipFill>
        <p:spPr>
          <a:xfrm flipH="1">
            <a:off x="8098970" y="2625635"/>
            <a:ext cx="1480481" cy="148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270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77977" y="970374"/>
            <a:ext cx="10329112" cy="5242845"/>
            <a:chOff x="623888" y="1283368"/>
            <a:chExt cx="10733924" cy="55746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0E0E0"/>
                </a:clrFrom>
                <a:clrTo>
                  <a:srgbClr val="E0E0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" t="52059" r="2061" b="1012"/>
            <a:stretch/>
          </p:blipFill>
          <p:spPr>
            <a:xfrm>
              <a:off x="623888" y="1283368"/>
              <a:ext cx="10733924" cy="557463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1321" y="1585495"/>
              <a:ext cx="6160168" cy="4507831"/>
            </a:xfrm>
            <a:prstGeom prst="roundRect">
              <a:avLst>
                <a:gd name="adj" fmla="val 3172"/>
              </a:avLst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6029357" y="1602415"/>
            <a:ext cx="2840323" cy="8263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>
                <a:latin typeface="NanumGothic" charset="-127"/>
                <a:ea typeface="NanumGothic" charset="-127"/>
                <a:cs typeface="NanumGothic" charset="-127"/>
              </a:rPr>
              <a:t>2) Doodle</a:t>
            </a:r>
            <a:endParaRPr kumimoji="1" lang="en-US" altLang="ko-KR" sz="36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A616-313C-2B4B-A153-7EAC21D703AC}" type="slidenum">
              <a:rPr kumimoji="1" lang="ko-KR" altLang="en-US" smtClean="0"/>
              <a:t>34</a:t>
            </a:fld>
            <a:endParaRPr kumimoji="1"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6544492" y="2756263"/>
            <a:ext cx="1393384" cy="2459264"/>
            <a:chOff x="-822960" y="1737360"/>
            <a:chExt cx="1393384" cy="24592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822960" y="1737360"/>
              <a:ext cx="1393384" cy="2459264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679499" y="2187221"/>
              <a:ext cx="966882" cy="1741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38721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35</a:t>
            </a:fld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3863340" y="218803"/>
            <a:ext cx="6006773" cy="8748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Canvas from Drawing 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and Animation to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draw pictures,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Make it become full screen, and select line width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866963" y="1428750"/>
            <a:ext cx="9088500" cy="5283200"/>
            <a:chOff x="2981263" y="571500"/>
            <a:chExt cx="9088500" cy="528320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81263" y="571500"/>
              <a:ext cx="9088500" cy="5283200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cxnSp>
          <p:nvCxnSpPr>
            <p:cNvPr id="4" name="직선 화살표 연결선 3"/>
            <p:cNvCxnSpPr/>
            <p:nvPr/>
          </p:nvCxnSpPr>
          <p:spPr>
            <a:xfrm>
              <a:off x="4314826" y="2543175"/>
              <a:ext cx="2085974" cy="942975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직선 화살표 연결선 6"/>
            <p:cNvCxnSpPr/>
            <p:nvPr/>
          </p:nvCxnSpPr>
          <p:spPr>
            <a:xfrm>
              <a:off x="9715501" y="1885950"/>
              <a:ext cx="785812" cy="9858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화살표 연결선 8"/>
            <p:cNvCxnSpPr/>
            <p:nvPr/>
          </p:nvCxnSpPr>
          <p:spPr>
            <a:xfrm>
              <a:off x="9644063" y="2228851"/>
              <a:ext cx="785812" cy="98583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>
              <a:off x="9301163" y="3171825"/>
              <a:ext cx="1157287" cy="58578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텍스트 상자 12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10826862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16280" y="6381328"/>
            <a:ext cx="2743200" cy="365125"/>
          </a:xfrm>
        </p:spPr>
        <p:txBody>
          <a:bodyPr/>
          <a:lstStyle/>
          <a:p>
            <a:fld id="{45CCC8AF-E9ED-2D41-98F8-A3329896ABF3}" type="slidenum">
              <a:rPr kumimoji="1" lang="ko-KR" altLang="en-US" smtClean="0"/>
              <a:t>36</a:t>
            </a:fld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2910975" y="0"/>
            <a:ext cx="4439613" cy="13388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Accelerometer from Sensors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Which is built in hardware in phone.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We will activate this to clean the  screen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214" y="1524089"/>
            <a:ext cx="9348786" cy="53339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12" name="왼쪽 화살표[L] 11"/>
          <p:cNvSpPr/>
          <p:nvPr/>
        </p:nvSpPr>
        <p:spPr>
          <a:xfrm rot="11786028">
            <a:off x="4112816" y="3581074"/>
            <a:ext cx="2667634" cy="226844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왼쪽 화살표[L] 12"/>
          <p:cNvSpPr/>
          <p:nvPr/>
        </p:nvSpPr>
        <p:spPr>
          <a:xfrm rot="10800000">
            <a:off x="5524502" y="6392440"/>
            <a:ext cx="614363" cy="1714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왼쪽 화살표[L] 13"/>
          <p:cNvSpPr/>
          <p:nvPr/>
        </p:nvSpPr>
        <p:spPr>
          <a:xfrm rot="10800000">
            <a:off x="8353427" y="2334790"/>
            <a:ext cx="614363" cy="1714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왼쪽 화살표[L] 14"/>
          <p:cNvSpPr/>
          <p:nvPr/>
        </p:nvSpPr>
        <p:spPr>
          <a:xfrm rot="11091511">
            <a:off x="9853615" y="2149053"/>
            <a:ext cx="614363" cy="17145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1079215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37</a:t>
            </a:fld>
            <a:endParaRPr kumimoji="1"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646545" y="911514"/>
            <a:ext cx="10811164" cy="5118100"/>
            <a:chOff x="965200" y="869950"/>
            <a:chExt cx="10811164" cy="5118100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5200" y="869950"/>
              <a:ext cx="10261600" cy="5118100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1482436" y="5015345"/>
              <a:ext cx="1302328" cy="443346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오른쪽 화살표[R] 4"/>
            <p:cNvSpPr/>
            <p:nvPr/>
          </p:nvSpPr>
          <p:spPr>
            <a:xfrm>
              <a:off x="9545782" y="2092036"/>
              <a:ext cx="2230582" cy="263237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H="1">
            <a:off x="2357438" y="4100513"/>
            <a:ext cx="371475" cy="9572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7308159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38</a:t>
            </a:fld>
            <a:endParaRPr kumimoji="1"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064202" y="1119187"/>
            <a:ext cx="7334249" cy="5220991"/>
            <a:chOff x="978477" y="876299"/>
            <a:chExt cx="7334249" cy="522099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78477" y="876299"/>
              <a:ext cx="7334249" cy="5220991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1593273" y="5347855"/>
              <a:ext cx="1316182" cy="443345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오른쪽 화살표[R] 4"/>
            <p:cNvSpPr/>
            <p:nvPr/>
          </p:nvSpPr>
          <p:spPr>
            <a:xfrm>
              <a:off x="6234545" y="4752109"/>
              <a:ext cx="1787237" cy="290946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텍스트 상자 6"/>
          <p:cNvSpPr txBox="1"/>
          <p:nvPr/>
        </p:nvSpPr>
        <p:spPr>
          <a:xfrm>
            <a:off x="1815737" y="567418"/>
            <a:ext cx="28655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Take </a:t>
            </a:r>
            <a:r>
              <a:rPr kumimoji="1" lang="en-US" altLang="ko-KR" dirty="0" err="1"/>
              <a:t>DrawLine</a:t>
            </a:r>
            <a:r>
              <a:rPr kumimoji="1" lang="en-US" altLang="ko-KR" dirty="0"/>
              <a:t> to window</a:t>
            </a:r>
            <a:endParaRPr kumimoji="1" lang="ko-KR" altLang="en-US" dirty="0"/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13638541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39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916" y="1540553"/>
            <a:ext cx="9388113" cy="3625534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2756263" y="815612"/>
            <a:ext cx="213231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Combine together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555282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7" name="Puppy Dog Barking-SoundBible.com-87130219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50648" y="3845030"/>
            <a:ext cx="812800" cy="812800"/>
          </a:xfrm>
          <a:prstGeom prst="rect">
            <a:avLst/>
          </a:prstGeom>
        </p:spPr>
      </p:pic>
      <p:sp>
        <p:nvSpPr>
          <p:cNvPr id="8" name="텍스트 상자 7"/>
          <p:cNvSpPr txBox="1"/>
          <p:nvPr/>
        </p:nvSpPr>
        <p:spPr>
          <a:xfrm>
            <a:off x="4745677" y="398704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/>
              <a:t>Barking sound</a:t>
            </a:r>
            <a:endParaRPr kumimoji="1"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2169" y="877782"/>
            <a:ext cx="5253538" cy="13399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텍스트 상자 10"/>
          <p:cNvSpPr txBox="1"/>
          <p:nvPr/>
        </p:nvSpPr>
        <p:spPr>
          <a:xfrm>
            <a:off x="1679461" y="878884"/>
            <a:ext cx="202651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Get: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Small size dog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/>
              <a:t>image and sound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4712705" y="3121186"/>
            <a:ext cx="261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Image &lt; 400X400 pixel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937" b="89984" l="7578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794" t="11409" r="12038" b="11857"/>
          <a:stretch/>
        </p:blipFill>
        <p:spPr>
          <a:xfrm flipH="1">
            <a:off x="1005840" y="2933819"/>
            <a:ext cx="3135085" cy="3153472"/>
          </a:xfrm>
          <a:prstGeom prst="rect">
            <a:avLst/>
          </a:prstGeom>
        </p:spPr>
      </p:pic>
      <p:sp>
        <p:nvSpPr>
          <p:cNvPr id="12" name="텍스트 상자 11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2095442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40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480" y="4063673"/>
            <a:ext cx="7657291" cy="2640445"/>
          </a:xfrm>
          <a:prstGeom prst="rect">
            <a:avLst/>
          </a:prstGeom>
        </p:spPr>
      </p:pic>
      <p:cxnSp>
        <p:nvCxnSpPr>
          <p:cNvPr id="5" name="직선 화살표 연결선 4"/>
          <p:cNvCxnSpPr/>
          <p:nvPr/>
        </p:nvCxnSpPr>
        <p:spPr>
          <a:xfrm flipH="1">
            <a:off x="8379166" y="4914900"/>
            <a:ext cx="1236321" cy="34886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8300495" y="5214938"/>
            <a:ext cx="1343568" cy="39805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8519148" y="5514975"/>
            <a:ext cx="1239215" cy="49626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8503776" y="5772150"/>
            <a:ext cx="1483187" cy="619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4818" y="508382"/>
            <a:ext cx="6096000" cy="3340100"/>
          </a:xfrm>
          <a:prstGeom prst="rect">
            <a:avLst/>
          </a:prstGeom>
        </p:spPr>
      </p:pic>
      <p:sp>
        <p:nvSpPr>
          <p:cNvPr id="10" name="텍스트 상자 9"/>
          <p:cNvSpPr txBox="1"/>
          <p:nvPr/>
        </p:nvSpPr>
        <p:spPr>
          <a:xfrm>
            <a:off x="309426" y="1691640"/>
            <a:ext cx="3231719" cy="128528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Variable take get icon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and put it into call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DrawLine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Select each property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5300663" y="1371600"/>
            <a:ext cx="414337" cy="184308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6329363" y="1357313"/>
            <a:ext cx="685800" cy="5429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텍스트 상자 11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12557478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41</a:t>
            </a:fld>
            <a:endParaRPr kumimoji="1"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89035" y="1216226"/>
            <a:ext cx="8661962" cy="4356100"/>
            <a:chOff x="319992" y="1031031"/>
            <a:chExt cx="8661962" cy="43561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9992" y="1031031"/>
              <a:ext cx="8496300" cy="4356100"/>
            </a:xfrm>
            <a:prstGeom prst="rect">
              <a:avLst/>
            </a:prstGeom>
          </p:spPr>
        </p:pic>
        <p:sp>
          <p:nvSpPr>
            <p:cNvPr id="5" name="오른쪽 화살표[R] 4"/>
            <p:cNvSpPr/>
            <p:nvPr/>
          </p:nvSpPr>
          <p:spPr>
            <a:xfrm>
              <a:off x="6898511" y="1851949"/>
              <a:ext cx="2083443" cy="219919"/>
            </a:xfrm>
            <a:prstGeom prst="right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텍스트 상자 6"/>
          <p:cNvSpPr txBox="1"/>
          <p:nvPr/>
        </p:nvSpPr>
        <p:spPr>
          <a:xfrm>
            <a:off x="1432832" y="489857"/>
            <a:ext cx="2507418" cy="4593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AccelerometerSensor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343275" y="3471863"/>
            <a:ext cx="400050" cy="174307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텍스트 상자 8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20331394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42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786" y="967934"/>
            <a:ext cx="7391400" cy="4343400"/>
          </a:xfrm>
          <a:prstGeom prst="rect">
            <a:avLst/>
          </a:prstGeom>
        </p:spPr>
      </p:pic>
      <p:sp>
        <p:nvSpPr>
          <p:cNvPr id="4" name="오른쪽 화살표[R] 3"/>
          <p:cNvSpPr/>
          <p:nvPr/>
        </p:nvSpPr>
        <p:spPr>
          <a:xfrm>
            <a:off x="6296628" y="4456254"/>
            <a:ext cx="2870521" cy="231494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2321106" y="372292"/>
            <a:ext cx="1863011" cy="4593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Canvas1 action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443163" y="2728913"/>
            <a:ext cx="557212" cy="187166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텍스트 상자 7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17601442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43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479550"/>
            <a:ext cx="7061200" cy="3898900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2255793" y="594360"/>
            <a:ext cx="2597186" cy="4593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Block coding complete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11573740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44</a:t>
            </a:fld>
            <a:endParaRPr kumimoji="1"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450974" y="2751714"/>
            <a:ext cx="9148617" cy="1957532"/>
            <a:chOff x="1935019" y="1242868"/>
            <a:chExt cx="8566726" cy="17399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35019" y="1242868"/>
              <a:ext cx="7823200" cy="1739900"/>
            </a:xfrm>
            <a:prstGeom prst="rect">
              <a:avLst/>
            </a:prstGeom>
          </p:spPr>
        </p:pic>
        <p:sp>
          <p:nvSpPr>
            <p:cNvPr id="5" name="모서리가 둥근 직사각형 4"/>
            <p:cNvSpPr/>
            <p:nvPr/>
          </p:nvSpPr>
          <p:spPr>
            <a:xfrm>
              <a:off x="6982691" y="1399309"/>
              <a:ext cx="692727" cy="387927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6" name="직선 화살표 연결선 5"/>
            <p:cNvCxnSpPr/>
            <p:nvPr/>
          </p:nvCxnSpPr>
          <p:spPr>
            <a:xfrm flipH="1">
              <a:off x="9587345" y="1242868"/>
              <a:ext cx="914400" cy="8699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텍스트 상자 6"/>
          <p:cNvSpPr txBox="1"/>
          <p:nvPr/>
        </p:nvSpPr>
        <p:spPr>
          <a:xfrm>
            <a:off x="1529882" y="641588"/>
            <a:ext cx="8248890" cy="129035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스켄 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QR code   from  phone then </a:t>
            </a:r>
            <a:r>
              <a:rPr kumimoji="1" lang="ko-KR" altLang="en-US" b="1" dirty="0">
                <a:latin typeface="NanumGothic" charset="-127"/>
                <a:ea typeface="NanumGothic" charset="-127"/>
                <a:cs typeface="NanumGothic" charset="-127"/>
              </a:rPr>
              <a:t>환경 설정에서 앱 허용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or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Save .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apk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to your computer then transfer to phone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780947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45</a:t>
            </a:fld>
            <a:endParaRPr kumimoji="1" lang="ko-KR" altLang="en-US"/>
          </a:p>
        </p:txBody>
      </p:sp>
      <p:sp>
        <p:nvSpPr>
          <p:cNvPr id="3" name="텍스트 상자 2"/>
          <p:cNvSpPr txBox="1"/>
          <p:nvPr/>
        </p:nvSpPr>
        <p:spPr>
          <a:xfrm>
            <a:off x="1374746" y="1797842"/>
            <a:ext cx="253139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Draw then shake</a:t>
            </a:r>
            <a:endParaRPr kumimoji="1" lang="ko-KR" altLang="en-US" sz="2400" dirty="0"/>
          </a:p>
        </p:txBody>
      </p:sp>
      <p:grpSp>
        <p:nvGrpSpPr>
          <p:cNvPr id="5" name="그룹 4"/>
          <p:cNvGrpSpPr/>
          <p:nvPr/>
        </p:nvGrpSpPr>
        <p:grpSpPr>
          <a:xfrm rot="21069242">
            <a:off x="4878397" y="773944"/>
            <a:ext cx="5694744" cy="6041193"/>
            <a:chOff x="4649797" y="816807"/>
            <a:chExt cx="5694744" cy="604119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49797" y="816807"/>
              <a:ext cx="5694744" cy="6041193"/>
            </a:xfrm>
            <a:prstGeom prst="rect">
              <a:avLst/>
            </a:prstGeom>
          </p:spPr>
        </p:pic>
        <p:sp>
          <p:nvSpPr>
            <p:cNvPr id="4" name="직사각형 3"/>
            <p:cNvSpPr/>
            <p:nvPr/>
          </p:nvSpPr>
          <p:spPr>
            <a:xfrm>
              <a:off x="5514975" y="1543050"/>
              <a:ext cx="2214563" cy="395763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69242">
            <a:off x="5973735" y="1943101"/>
            <a:ext cx="1752625" cy="3155950"/>
          </a:xfrm>
          <a:prstGeom prst="rect">
            <a:avLst/>
          </a:prstGeom>
        </p:spPr>
      </p:pic>
      <p:sp>
        <p:nvSpPr>
          <p:cNvPr id="10" name="호 9"/>
          <p:cNvSpPr/>
          <p:nvPr/>
        </p:nvSpPr>
        <p:spPr>
          <a:xfrm rot="16461798">
            <a:off x="4557715" y="871539"/>
            <a:ext cx="914400" cy="885825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호 10"/>
          <p:cNvSpPr/>
          <p:nvPr/>
        </p:nvSpPr>
        <p:spPr>
          <a:xfrm rot="16436236">
            <a:off x="4852988" y="1038226"/>
            <a:ext cx="914400" cy="885825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호 11"/>
          <p:cNvSpPr/>
          <p:nvPr/>
        </p:nvSpPr>
        <p:spPr>
          <a:xfrm rot="1515768">
            <a:off x="7796211" y="623888"/>
            <a:ext cx="914400" cy="885825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호 12"/>
          <p:cNvSpPr/>
          <p:nvPr/>
        </p:nvSpPr>
        <p:spPr>
          <a:xfrm rot="1175904">
            <a:off x="7477124" y="704850"/>
            <a:ext cx="914400" cy="885825"/>
          </a:xfrm>
          <a:prstGeom prst="arc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9283" y="242047"/>
            <a:ext cx="1239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Doodle</a:t>
            </a:r>
          </a:p>
        </p:txBody>
      </p:sp>
    </p:spTree>
    <p:extLst>
      <p:ext uri="{BB962C8B-B14F-4D97-AF65-F5344CB8AC3E}">
        <p14:creationId xmlns:p14="http://schemas.microsoft.com/office/powerpoint/2010/main" val="15477236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46</a:t>
            </a:fld>
            <a:endParaRPr kumimoji="1"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048000" y="1859340"/>
            <a:ext cx="609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Ch10.  Bluetooth  App making </a:t>
            </a:r>
          </a:p>
          <a:p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	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1) Dog barking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2) Doodle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3) Bluetooth LED control App making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4) Bluetooth auto paring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5) Bluetooth Servo motor control App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760207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77977" y="970374"/>
            <a:ext cx="10329112" cy="5242845"/>
            <a:chOff x="623888" y="1283368"/>
            <a:chExt cx="10733924" cy="55746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0E0E0"/>
                </a:clrFrom>
                <a:clrTo>
                  <a:srgbClr val="E0E0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" t="52059" r="2061" b="1012"/>
            <a:stretch/>
          </p:blipFill>
          <p:spPr>
            <a:xfrm>
              <a:off x="623888" y="1283368"/>
              <a:ext cx="10733924" cy="557463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1321" y="1585495"/>
              <a:ext cx="6160168" cy="4507831"/>
            </a:xfrm>
            <a:prstGeom prst="roundRect">
              <a:avLst>
                <a:gd name="adj" fmla="val 3172"/>
              </a:avLst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5519906" y="1589352"/>
            <a:ext cx="423804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 dirty="0">
                <a:latin typeface="NanumGothic" charset="-127"/>
                <a:ea typeface="NanumGothic" charset="-127"/>
                <a:cs typeface="NanumGothic" charset="-127"/>
              </a:rPr>
              <a:t>3) </a:t>
            </a:r>
            <a:r>
              <a:rPr kumimoji="1" lang="en-US" altLang="ko-KR" sz="3600" b="1">
                <a:latin typeface="NanumGothic" charset="-127"/>
                <a:ea typeface="NanumGothic" charset="-127"/>
                <a:cs typeface="NanumGothic" charset="-127"/>
              </a:rPr>
              <a:t>LED control App</a:t>
            </a:r>
            <a:endParaRPr kumimoji="1" lang="en-US" altLang="ko-KR" sz="36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A616-313C-2B4B-A153-7EAC21D703AC}" type="slidenum">
              <a:rPr kumimoji="1" lang="ko-KR" altLang="en-US" smtClean="0"/>
              <a:t>47</a:t>
            </a:fld>
            <a:endParaRPr kumimoji="1"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980650" y="2698677"/>
            <a:ext cx="1310585" cy="2580071"/>
            <a:chOff x="7704739" y="1340287"/>
            <a:chExt cx="1310585" cy="258007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4739" y="1340287"/>
              <a:ext cx="1310585" cy="25800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8165" y="1570484"/>
              <a:ext cx="1135117" cy="2013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14552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48</a:t>
            </a:fld>
            <a:endParaRPr kumimoji="1" lang="ko-KR" altLang="en-US"/>
          </a:p>
        </p:txBody>
      </p:sp>
      <p:pic>
        <p:nvPicPr>
          <p:cNvPr id="3" name="Bluetooth_App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4763"/>
            <a:ext cx="12192000" cy="6840537"/>
          </a:xfrm>
          <a:prstGeom prst="rect">
            <a:avLst/>
          </a:prstGeom>
        </p:spPr>
      </p:pic>
      <p:sp>
        <p:nvSpPr>
          <p:cNvPr id="4" name="텍스트 상자 3"/>
          <p:cNvSpPr txBox="1"/>
          <p:nvPr/>
        </p:nvSpPr>
        <p:spPr>
          <a:xfrm>
            <a:off x="-1111170" y="-787078"/>
            <a:ext cx="2143279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Bluetooth Connect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2963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49</a:t>
            </a:fld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2286408" y="2041480"/>
            <a:ext cx="6779420" cy="129035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Prepare :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Bluetooth icon image. Size is around 400X400 pixel or smaller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ON, OFF button image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309283" y="242047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3)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LED control App making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8903" y="4036423"/>
            <a:ext cx="1279434" cy="127943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609" y="4407118"/>
            <a:ext cx="786311" cy="78631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7757" y="4402182"/>
            <a:ext cx="791247" cy="791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1635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5</a:t>
            </a:fld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1913821" y="744841"/>
            <a:ext cx="4350871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2400" dirty="0"/>
              <a:t>Google Play </a:t>
            </a:r>
            <a:r>
              <a:rPr kumimoji="1" lang="ko-KR" altLang="en-US" sz="2400" dirty="0"/>
              <a:t>에서 앱 다운로드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2161A4-8D1A-9140-9EE7-71713C314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" y="1762419"/>
            <a:ext cx="10704576" cy="3899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1688857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0057" y="1049836"/>
            <a:ext cx="9779558" cy="580816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372299" y="483326"/>
            <a:ext cx="6627135" cy="45935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This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HorizontalArrangement is just for the space in window.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4" name="직선 화살표 연결선 3"/>
          <p:cNvCxnSpPr/>
          <p:nvPr/>
        </p:nvCxnSpPr>
        <p:spPr>
          <a:xfrm>
            <a:off x="3445566" y="2570922"/>
            <a:ext cx="1895060" cy="1987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50</a:t>
            </a:fld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3082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3)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LED control App making</a:t>
            </a:r>
          </a:p>
        </p:txBody>
      </p:sp>
    </p:spTree>
    <p:extLst>
      <p:ext uri="{BB962C8B-B14F-4D97-AF65-F5344CB8AC3E}">
        <p14:creationId xmlns:p14="http://schemas.microsoft.com/office/powerpoint/2010/main" val="305118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2"/>
            <a:ext cx="9893433" cy="580548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7" name="텍스트 상자 6"/>
          <p:cNvSpPr txBox="1"/>
          <p:nvPr/>
        </p:nvSpPr>
        <p:spPr>
          <a:xfrm>
            <a:off x="3306606" y="130629"/>
            <a:ext cx="6567824" cy="87485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Now second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HorizontalArrangement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for the Bluetooth icon.</a:t>
            </a:r>
          </a:p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Height is 70 pixels and Width is Fill parent  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>
            <a:off x="9064487" y="887896"/>
            <a:ext cx="1033670" cy="1364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4022035" y="2484783"/>
            <a:ext cx="1451113" cy="7885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8799444" y="1921565"/>
            <a:ext cx="1258957" cy="1656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8706679" y="2425148"/>
            <a:ext cx="1258957" cy="1656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51</a:t>
            </a:fld>
            <a:endParaRPr kumimoji="1" lang="ko-KR" altLang="en-US"/>
          </a:p>
        </p:txBody>
      </p:sp>
      <p:sp>
        <p:nvSpPr>
          <p:cNvPr id="14" name="텍스트 상자 13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20911306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2"/>
          <p:cNvSpPr txBox="1"/>
          <p:nvPr/>
        </p:nvSpPr>
        <p:spPr>
          <a:xfrm>
            <a:off x="2784714" y="431074"/>
            <a:ext cx="7136810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ListPicker from User Interface. This is for the Bluetooth icon.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9890760" cy="5785541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6" name="직선 화살표 연결선 5"/>
          <p:cNvCxnSpPr/>
          <p:nvPr/>
        </p:nvCxnSpPr>
        <p:spPr>
          <a:xfrm flipV="1">
            <a:off x="3286539" y="3193774"/>
            <a:ext cx="1669774" cy="4505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52</a:t>
            </a:fld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20625984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150937" cy="5983276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5" name="직선 화살표 연결선 4"/>
          <p:cNvCxnSpPr/>
          <p:nvPr/>
        </p:nvCxnSpPr>
        <p:spPr>
          <a:xfrm>
            <a:off x="9037983" y="3869635"/>
            <a:ext cx="1258957" cy="1656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9011479" y="4280453"/>
            <a:ext cx="1258957" cy="1656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9037983" y="4850297"/>
            <a:ext cx="1258957" cy="165652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 flipV="1">
            <a:off x="6268280" y="3591341"/>
            <a:ext cx="2835963" cy="13119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"/>
          <p:cNvSpPr txBox="1"/>
          <p:nvPr/>
        </p:nvSpPr>
        <p:spPr>
          <a:xfrm>
            <a:off x="3659926" y="470263"/>
            <a:ext cx="4125537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Bluetooth image and adjust size.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53</a:t>
            </a:fld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41108566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9950795" cy="590128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3751365" y="431074"/>
            <a:ext cx="2597184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Rename the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ListPicker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.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54</a:t>
            </a:fld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4548074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9" y="1052513"/>
            <a:ext cx="10032218" cy="593138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2771651" y="444137"/>
            <a:ext cx="6228658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3</a:t>
            </a:r>
            <a:r>
              <a:rPr kumimoji="1" lang="en-US" altLang="ko-KR" b="1" baseline="30000" dirty="0">
                <a:latin typeface="NanumGothic" charset="-127"/>
                <a:ea typeface="NanumGothic" charset="-127"/>
                <a:cs typeface="NanumGothic" charset="-127"/>
              </a:rPr>
              <a:t>rd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HorizontalArrangement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for connectivity message.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9024730" y="2981739"/>
            <a:ext cx="1192696" cy="649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>
            <a:off x="9024729" y="3419061"/>
            <a:ext cx="1192696" cy="649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/>
          <p:cNvCxnSpPr/>
          <p:nvPr/>
        </p:nvCxnSpPr>
        <p:spPr>
          <a:xfrm>
            <a:off x="3843129" y="2517913"/>
            <a:ext cx="1086680" cy="13119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55</a:t>
            </a:fld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8468691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589537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텍스트 상자 4"/>
          <p:cNvSpPr txBox="1"/>
          <p:nvPr/>
        </p:nvSpPr>
        <p:spPr>
          <a:xfrm>
            <a:off x="2627959" y="444138"/>
            <a:ext cx="7136810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4</a:t>
            </a:r>
            <a:r>
              <a:rPr kumimoji="1" lang="en-US" altLang="ko-KR" b="1" baseline="30000" dirty="0">
                <a:latin typeface="NanumGothic" charset="-127"/>
                <a:ea typeface="NanumGothic" charset="-127"/>
                <a:cs typeface="NanumGothic" charset="-127"/>
              </a:rPr>
              <a:t>th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HorizontalArrangement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for LED status message frame.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8984974" y="1855304"/>
            <a:ext cx="1166191" cy="1696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9024730" y="2478156"/>
            <a:ext cx="1166191" cy="1696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>
            <a:off x="4094921" y="2451651"/>
            <a:ext cx="1166191" cy="16962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56</a:t>
            </a:fld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6019434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9819861" cy="5829279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4" name="직선 화살표 연결선 3"/>
          <p:cNvCxnSpPr/>
          <p:nvPr/>
        </p:nvCxnSpPr>
        <p:spPr>
          <a:xfrm>
            <a:off x="3207027" y="3379304"/>
            <a:ext cx="2226364" cy="7288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8521148" y="3604592"/>
            <a:ext cx="1577008" cy="80838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4183954" y="261256"/>
            <a:ext cx="3196561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1</a:t>
            </a:r>
            <a:r>
              <a:rPr kumimoji="1" lang="en-US" altLang="ko-KR" b="1" baseline="30000" dirty="0">
                <a:latin typeface="NanumGothic" charset="-127"/>
                <a:ea typeface="NanumGothic" charset="-127"/>
                <a:cs typeface="NanumGothic" charset="-127"/>
              </a:rPr>
              <a:t>st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Label for LED status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57</a:t>
            </a:fld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678342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9735034" cy="578111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398668" y="444137"/>
            <a:ext cx="6215595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5</a:t>
            </a:r>
            <a:r>
              <a:rPr kumimoji="1" lang="en-US" altLang="ko-KR" b="1" baseline="30000" dirty="0">
                <a:latin typeface="NanumGothic" charset="-127"/>
                <a:ea typeface="NanumGothic" charset="-127"/>
                <a:cs typeface="NanumGothic" charset="-127"/>
              </a:rPr>
              <a:t>th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HorizontalArrangement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for ON and OFF button.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4121426" y="2464904"/>
            <a:ext cx="927652" cy="19215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V="1">
            <a:off x="8560905" y="3551583"/>
            <a:ext cx="1444486" cy="11264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58</a:t>
            </a:fld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9234194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4"/>
            <a:ext cx="9809269" cy="580548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5" name="텍스트 상자 4"/>
          <p:cNvSpPr txBox="1"/>
          <p:nvPr/>
        </p:nvSpPr>
        <p:spPr>
          <a:xfrm>
            <a:off x="1961753" y="561703"/>
            <a:ext cx="10137292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Button and rename it to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ON_Button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. Upload ON Button image and adjust to 70X70 pixels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9104243" y="4240696"/>
            <a:ext cx="91440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9037983" y="4638261"/>
            <a:ext cx="91440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V="1">
            <a:off x="6493566" y="4333461"/>
            <a:ext cx="543339" cy="1126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>
            <a:off x="9011480" y="5234610"/>
            <a:ext cx="914400" cy="6096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59</a:t>
            </a:fld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839139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</a:t>
            </a:fld>
            <a:endParaRPr kumimoji="1" lang="ko-KR" altLang="en-US"/>
          </a:p>
        </p:txBody>
      </p:sp>
      <p:sp>
        <p:nvSpPr>
          <p:cNvPr id="4" name="텍스트 상자 3"/>
          <p:cNvSpPr txBox="1"/>
          <p:nvPr/>
        </p:nvSpPr>
        <p:spPr>
          <a:xfrm>
            <a:off x="2546454" y="2717769"/>
            <a:ext cx="6394699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 sz="3600" b="1" dirty="0">
                <a:latin typeface="NanumGothic" charset="-127"/>
                <a:ea typeface="NanumGothic" charset="-127"/>
                <a:cs typeface="NanumGothic" charset="-127"/>
              </a:rPr>
              <a:t> Let`s </a:t>
            </a:r>
            <a:r>
              <a:rPr kumimoji="1" lang="en-US" altLang="ko-KR" sz="3600" b="1">
                <a:latin typeface="NanumGothic" charset="-127"/>
                <a:ea typeface="NanumGothic" charset="-127"/>
                <a:cs typeface="NanumGothic" charset="-127"/>
              </a:rPr>
              <a:t>create an Android </a:t>
            </a:r>
            <a:r>
              <a:rPr kumimoji="1" lang="en-US" altLang="ko-KR" sz="3600" b="1" dirty="0">
                <a:latin typeface="NanumGothic" charset="-127"/>
                <a:ea typeface="NanumGothic" charset="-127"/>
                <a:cs typeface="NanumGothic" charset="-127"/>
              </a:rPr>
              <a:t>App </a:t>
            </a:r>
            <a:endParaRPr kumimoji="1" lang="ko-KR" altLang="en-US" sz="36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5" name="텍스트 상자 4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377710599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9782947" cy="580548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032908" y="444137"/>
            <a:ext cx="3106635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Final shape of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ON_Button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60</a:t>
            </a:fld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8902481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7648"/>
            <a:ext cx="9713843" cy="580035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2458142" y="535577"/>
            <a:ext cx="5836772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VerticalArrangement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 for space between Buttons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4108174" y="3313043"/>
            <a:ext cx="2173356" cy="1020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V="1">
            <a:off x="8110331" y="4134679"/>
            <a:ext cx="1881808" cy="424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61</a:t>
            </a:fld>
            <a:endParaRPr kumimoji="1" lang="ko-KR" altLang="en-US"/>
          </a:p>
        </p:txBody>
      </p:sp>
      <p:sp>
        <p:nvSpPr>
          <p:cNvPr id="9" name="텍스트 상자 8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88170184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9782949" cy="580548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1883377" y="496389"/>
            <a:ext cx="10137292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Button and rename it to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ON_Button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. Upload ON Button image and adjust to 70X70 pixels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843130" y="2107096"/>
            <a:ext cx="2835966" cy="23191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>
            <a:off x="9236765" y="5221357"/>
            <a:ext cx="821635" cy="689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/>
          <p:nvPr/>
        </p:nvCxnSpPr>
        <p:spPr>
          <a:xfrm>
            <a:off x="9144000" y="4678018"/>
            <a:ext cx="821635" cy="689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9157252" y="4161183"/>
            <a:ext cx="821635" cy="68911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62</a:t>
            </a:fld>
            <a:endParaRPr kumimoji="1" lang="ko-KR" altLang="en-US"/>
          </a:p>
        </p:txBody>
      </p:sp>
      <p:sp>
        <p:nvSpPr>
          <p:cNvPr id="12" name="텍스트 상자 11"/>
          <p:cNvSpPr txBox="1"/>
          <p:nvPr/>
        </p:nvSpPr>
        <p:spPr>
          <a:xfrm>
            <a:off x="309283" y="15060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12566058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21014"/>
            <a:ext cx="8934162" cy="583698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411731" y="509452"/>
            <a:ext cx="2335926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BluetoothClient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790122" y="4465983"/>
            <a:ext cx="1842052" cy="2107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63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7939216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9012329" cy="580548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2850028" y="483326"/>
            <a:ext cx="1317023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Clock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511826" y="3962400"/>
            <a:ext cx="2491409" cy="2610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64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918032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05265"/>
            <a:ext cx="10056812" cy="585273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3816681" y="391886"/>
            <a:ext cx="4595799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2nd Label for Bluetooth connectivity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3657600" y="3101009"/>
            <a:ext cx="2584174" cy="6758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65</a:t>
            </a:fld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5006814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511826" y="2756452"/>
            <a:ext cx="31838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NanumGothic" charset="-127"/>
                <a:ea typeface="NanumGothic" charset="-127"/>
                <a:cs typeface="NanumGothic" charset="-127"/>
              </a:rPr>
              <a:t>Now Block coding</a:t>
            </a:r>
            <a:endParaRPr kumimoji="1" lang="ko-KR" altLang="en-US" sz="28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66</a:t>
            </a:fld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1124533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195451" cy="557253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463983" y="418011"/>
            <a:ext cx="2845377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Bluetooth_List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737113" y="2743200"/>
            <a:ext cx="1590261" cy="208059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67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0101335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65316"/>
            <a:ext cx="10537066" cy="579268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2823902" y="404949"/>
            <a:ext cx="3119698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Again 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Bluetooth_List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869635" y="2637183"/>
            <a:ext cx="1908313" cy="2372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68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45686633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229091" cy="566065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2915342" y="496389"/>
            <a:ext cx="2544932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BluetoothClient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631096" y="2663687"/>
            <a:ext cx="4876800" cy="32070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69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2091382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2" y="1066871"/>
            <a:ext cx="10800442" cy="5364771"/>
          </a:xfrm>
          <a:prstGeom prst="rect">
            <a:avLst/>
          </a:prstGeom>
        </p:spPr>
      </p:pic>
      <p:sp>
        <p:nvSpPr>
          <p:cNvPr id="3" name="텍스트 상자 2"/>
          <p:cNvSpPr txBox="1"/>
          <p:nvPr/>
        </p:nvSpPr>
        <p:spPr>
          <a:xfrm>
            <a:off x="3117669" y="585651"/>
            <a:ext cx="4187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Step 1 : Go to app inventor web page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7</a:t>
            </a:fld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69363869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559629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372543" y="483326"/>
            <a:ext cx="2427366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Bluetooth_List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710608" y="3405808"/>
            <a:ext cx="1166191" cy="66260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70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2000440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119117" cy="557224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111285" y="444138"/>
            <a:ext cx="3119698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Again 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Bluetooth_List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591339" y="3485322"/>
            <a:ext cx="2584174" cy="5830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71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39933799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257" y="1052513"/>
            <a:ext cx="10041743" cy="553278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921182" y="431074"/>
            <a:ext cx="2584121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BluetoothClient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670852" y="3763617"/>
            <a:ext cx="4638261" cy="19480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72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7873355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70823" cy="553171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098223" y="522514"/>
            <a:ext cx="2375114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Bluetooth_List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737113" y="3763617"/>
            <a:ext cx="6414052" cy="2650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73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210118421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136247" cy="555524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2836965" y="483325"/>
            <a:ext cx="2166109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ON_Button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538330" y="4532243"/>
            <a:ext cx="1033670" cy="4770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74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3819262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71553" cy="553109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2993719" y="470263"/>
            <a:ext cx="2610247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BluetoothClient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617843" y="4903304"/>
            <a:ext cx="1563757" cy="8878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75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99803470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5609992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228851" y="535577"/>
            <a:ext cx="1434589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Text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061252" y="1815548"/>
            <a:ext cx="4306957" cy="28889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76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21220710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563181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150474" y="457200"/>
            <a:ext cx="1264772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Write “on”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7580243" y="4028661"/>
            <a:ext cx="834887" cy="72886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77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2404506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1" cy="5560703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4" name="직선 화살표 연결선 3"/>
          <p:cNvCxnSpPr/>
          <p:nvPr/>
        </p:nvCxnSpPr>
        <p:spPr>
          <a:xfrm>
            <a:off x="3313044" y="4505739"/>
            <a:ext cx="1669774" cy="5698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텍스트 상자 4"/>
          <p:cNvSpPr txBox="1"/>
          <p:nvPr/>
        </p:nvSpPr>
        <p:spPr>
          <a:xfrm>
            <a:off x="3333354" y="470263"/>
            <a:ext cx="1643595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Label1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78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83775471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552764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137411" y="496388"/>
            <a:ext cx="2884566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Duplicate group of Block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5645426" y="4174435"/>
            <a:ext cx="2650435" cy="3313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79</a:t>
            </a:fld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20337342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460258" y="2292226"/>
            <a:ext cx="11201400" cy="1739280"/>
            <a:chOff x="817445" y="2820864"/>
            <a:chExt cx="11201400" cy="173928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17445" y="2820864"/>
              <a:ext cx="11201400" cy="1739280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9827758" y="2978604"/>
              <a:ext cx="1970315" cy="631371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" name="텍스트 상자 4"/>
          <p:cNvSpPr txBox="1"/>
          <p:nvPr/>
        </p:nvSpPr>
        <p:spPr>
          <a:xfrm>
            <a:off x="3053580" y="755214"/>
            <a:ext cx="335220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Step 2 :  Make  an account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Step 3 : Begin to create a APP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  <a:p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8</a:t>
            </a:fld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426873431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1" cy="552401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032908" y="483325"/>
            <a:ext cx="2688623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Duplicated Block group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80</a:t>
            </a:fld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62218385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556070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254976" y="470263"/>
            <a:ext cx="3733653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Rename by selecting and writing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578087" y="4465983"/>
            <a:ext cx="1524000" cy="10866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화살표 연결선 5"/>
          <p:cNvCxnSpPr/>
          <p:nvPr/>
        </p:nvCxnSpPr>
        <p:spPr>
          <a:xfrm flipH="1">
            <a:off x="7633252" y="5300869"/>
            <a:ext cx="1643270" cy="689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/>
          <p:nvPr/>
        </p:nvCxnSpPr>
        <p:spPr>
          <a:xfrm flipH="1">
            <a:off x="7222435" y="5645426"/>
            <a:ext cx="1643270" cy="689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81</a:t>
            </a:fld>
            <a:endParaRPr kumimoji="1" lang="ko-KR" altLang="en-US"/>
          </a:p>
        </p:txBody>
      </p:sp>
      <p:sp>
        <p:nvSpPr>
          <p:cNvPr id="10" name="텍스트 상자 9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7391018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551369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2797777" y="483326"/>
            <a:ext cx="1983229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Get from Clock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207026" y="3909391"/>
            <a:ext cx="5102087" cy="184205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82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83318082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448688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2928405" y="444137"/>
            <a:ext cx="1643595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From Control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3034748" y="1921565"/>
            <a:ext cx="4306956" cy="149749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83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32220865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1220" cy="4470635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150474" y="470263"/>
            <a:ext cx="2113857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Click 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setting icon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V="1">
            <a:off x="7235687" y="3710609"/>
            <a:ext cx="530087" cy="8481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84</a:t>
            </a:fld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55454007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947" y="1052513"/>
            <a:ext cx="10060053" cy="443096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2823903" y="509452"/>
            <a:ext cx="2466554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Drag else inside of if 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7858539" y="2928730"/>
            <a:ext cx="543339" cy="11927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85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8690247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5513" y="1052513"/>
            <a:ext cx="10036487" cy="446752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816680" y="470262"/>
            <a:ext cx="2636371" cy="5078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</a:t>
            </a:r>
            <a:r>
              <a:rPr kumimoji="1" lang="en-US" altLang="ko-KR" b="1" dirty="0" err="1">
                <a:latin typeface="NanumGothic" charset="-127"/>
                <a:ea typeface="NanumGothic" charset="-127"/>
                <a:cs typeface="NanumGothic" charset="-127"/>
              </a:rPr>
              <a:t>BluetoothClient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511826" y="3710609"/>
            <a:ext cx="4823791" cy="12457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86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6624715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4529168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620737" y="457200"/>
            <a:ext cx="1591343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From Label2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3140765" y="3922643"/>
            <a:ext cx="4956313" cy="808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87</a:t>
            </a:fld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160347613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5162" y="1052513"/>
            <a:ext cx="10066838" cy="449357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359480" y="444137"/>
            <a:ext cx="1317023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text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>
            <a:off x="2915478" y="2623930"/>
            <a:ext cx="6811618" cy="116619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88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85113154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7332" y="1052513"/>
            <a:ext cx="10054668" cy="450193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333354" y="457200"/>
            <a:ext cx="4948498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From Label2 and Text the </a:t>
            </a:r>
            <a:r>
              <a:rPr kumimoji="1" lang="en-US" altLang="ko-KR" b="1" dirty="0">
                <a:solidFill>
                  <a:srgbClr val="FF0000"/>
                </a:solidFill>
                <a:latin typeface="NanumGothic" charset="-127"/>
                <a:ea typeface="NanumGothic" charset="-127"/>
                <a:cs typeface="NanumGothic" charset="-127"/>
              </a:rPr>
              <a:t>coding is complete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8839200" y="4333461"/>
            <a:ext cx="503583" cy="109993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89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5793713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/>
          <p:cNvGrpSpPr/>
          <p:nvPr/>
        </p:nvGrpSpPr>
        <p:grpSpPr>
          <a:xfrm>
            <a:off x="2562514" y="1682173"/>
            <a:ext cx="6457745" cy="4173578"/>
            <a:chOff x="671368" y="1223241"/>
            <a:chExt cx="6457745" cy="4173578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1368" y="1223241"/>
              <a:ext cx="5299941" cy="4173578"/>
            </a:xfrm>
            <a:prstGeom prst="rect">
              <a:avLst/>
            </a:prstGeom>
          </p:spPr>
        </p:pic>
        <p:sp>
          <p:nvSpPr>
            <p:cNvPr id="3" name="모서리가 둥근 직사각형 2"/>
            <p:cNvSpPr/>
            <p:nvPr/>
          </p:nvSpPr>
          <p:spPr>
            <a:xfrm>
              <a:off x="3034145" y="1357745"/>
              <a:ext cx="803564" cy="33251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텍스트 상자 5"/>
            <p:cNvSpPr txBox="1"/>
            <p:nvPr/>
          </p:nvSpPr>
          <p:spPr>
            <a:xfrm>
              <a:off x="6511636" y="1690255"/>
              <a:ext cx="6174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b="1">
                  <a:latin typeface="NanumGothic" charset="-127"/>
                  <a:ea typeface="NanumGothic" charset="-127"/>
                  <a:cs typeface="NanumGothic" charset="-127"/>
                </a:rPr>
                <a:t>클릭</a:t>
              </a:r>
            </a:p>
          </p:txBody>
        </p:sp>
        <p:cxnSp>
          <p:nvCxnSpPr>
            <p:cNvPr id="8" name="직선 화살표 연결선 7"/>
            <p:cNvCxnSpPr/>
            <p:nvPr/>
          </p:nvCxnSpPr>
          <p:spPr>
            <a:xfrm flipH="1">
              <a:off x="5971309" y="2059587"/>
              <a:ext cx="540327" cy="143286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9</a:t>
            </a:fld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309283" y="242047"/>
            <a:ext cx="1757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) Barking 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dog</a:t>
            </a:r>
          </a:p>
        </p:txBody>
      </p:sp>
    </p:spTree>
    <p:extLst>
      <p:ext uri="{BB962C8B-B14F-4D97-AF65-F5344CB8AC3E}">
        <p14:creationId xmlns:p14="http://schemas.microsoft.com/office/powerpoint/2010/main" val="404946896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67755" cy="4870174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411731" y="404948"/>
            <a:ext cx="1708909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Build the APP</a:t>
            </a:r>
          </a:p>
        </p:txBody>
      </p:sp>
      <p:cxnSp>
        <p:nvCxnSpPr>
          <p:cNvPr id="5" name="직선 화살표 연결선 4"/>
          <p:cNvCxnSpPr/>
          <p:nvPr/>
        </p:nvCxnSpPr>
        <p:spPr>
          <a:xfrm flipH="1">
            <a:off x="6652591" y="477078"/>
            <a:ext cx="1351722" cy="117944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90</a:t>
            </a:fld>
            <a:endParaRPr kumimoji="1" lang="ko-KR" altLang="en-US"/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8038609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88" y="1052513"/>
            <a:ext cx="10056812" cy="4486886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3" name="텍스트 상자 2"/>
          <p:cNvSpPr txBox="1"/>
          <p:nvPr/>
        </p:nvSpPr>
        <p:spPr>
          <a:xfrm>
            <a:off x="3477046" y="431074"/>
            <a:ext cx="2910692" cy="4593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Build Progress of the APP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91</a:t>
            </a:fld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6710944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3511826" y="2756452"/>
            <a:ext cx="46666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800" b="1" dirty="0">
                <a:latin typeface="NanumGothic" charset="-127"/>
                <a:ea typeface="NanumGothic" charset="-127"/>
                <a:cs typeface="NanumGothic" charset="-127"/>
              </a:rPr>
              <a:t>Circuit and Arduino coding</a:t>
            </a:r>
            <a:endParaRPr kumimoji="1" lang="ko-KR" altLang="en-US" sz="28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92</a:t>
            </a:fld>
            <a:endParaRPr kumimoji="1" lang="ko-KR" altLang="en-US"/>
          </a:p>
        </p:txBody>
      </p:sp>
      <p:sp>
        <p:nvSpPr>
          <p:cNvPr id="5" name="텍스트 상자 4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5004919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9527908" y="2803180"/>
            <a:ext cx="1310585" cy="2580071"/>
            <a:chOff x="7704739" y="1340287"/>
            <a:chExt cx="1310585" cy="2580071"/>
          </a:xfrm>
        </p:grpSpPr>
        <p:pic>
          <p:nvPicPr>
            <p:cNvPr id="21" name="그림 2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704739" y="1340287"/>
              <a:ext cx="1310585" cy="2580071"/>
            </a:xfrm>
            <a:prstGeom prst="rect">
              <a:avLst/>
            </a:prstGeom>
          </p:spPr>
        </p:pic>
        <p:pic>
          <p:nvPicPr>
            <p:cNvPr id="22" name="그림 2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88165" y="1570484"/>
              <a:ext cx="1135117" cy="2013544"/>
            </a:xfrm>
            <a:prstGeom prst="rect">
              <a:avLst/>
            </a:prstGeom>
          </p:spPr>
        </p:pic>
      </p:grpSp>
      <p:pic>
        <p:nvPicPr>
          <p:cNvPr id="23" name="그림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54644" y="2026957"/>
            <a:ext cx="4435416" cy="2920751"/>
          </a:xfrm>
          <a:prstGeom prst="rect">
            <a:avLst/>
          </a:prstGeom>
        </p:spPr>
      </p:pic>
      <p:cxnSp>
        <p:nvCxnSpPr>
          <p:cNvPr id="24" name="직선 연결선[R] 23"/>
          <p:cNvCxnSpPr/>
          <p:nvPr/>
        </p:nvCxnSpPr>
        <p:spPr>
          <a:xfrm>
            <a:off x="4085544" y="5397850"/>
            <a:ext cx="1908351" cy="0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그룹 24"/>
          <p:cNvGrpSpPr/>
          <p:nvPr/>
        </p:nvGrpSpPr>
        <p:grpSpPr>
          <a:xfrm>
            <a:off x="695325" y="3890954"/>
            <a:ext cx="5308627" cy="2382846"/>
            <a:chOff x="640080" y="3136884"/>
            <a:chExt cx="3667527" cy="1646217"/>
          </a:xfrm>
        </p:grpSpPr>
        <p:cxnSp>
          <p:nvCxnSpPr>
            <p:cNvPr id="26" name="직선 연결선[R] 25"/>
            <p:cNvCxnSpPr/>
            <p:nvPr/>
          </p:nvCxnSpPr>
          <p:spPr>
            <a:xfrm>
              <a:off x="659586" y="3146738"/>
              <a:ext cx="0" cy="1627434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[R] 26"/>
            <p:cNvCxnSpPr/>
            <p:nvPr/>
          </p:nvCxnSpPr>
          <p:spPr>
            <a:xfrm>
              <a:off x="640080" y="4766418"/>
              <a:ext cx="3508544" cy="16683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/>
            <p:cNvCxnSpPr/>
            <p:nvPr/>
          </p:nvCxnSpPr>
          <p:spPr>
            <a:xfrm>
              <a:off x="653529" y="3136884"/>
              <a:ext cx="504780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>
              <a:off x="4125372" y="4377611"/>
              <a:ext cx="15566" cy="393575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/>
            <p:cNvCxnSpPr/>
            <p:nvPr/>
          </p:nvCxnSpPr>
          <p:spPr>
            <a:xfrm flipV="1">
              <a:off x="4125372" y="4369335"/>
              <a:ext cx="182235" cy="15798"/>
            </a:xfrm>
            <a:prstGeom prst="line">
              <a:avLst/>
            </a:prstGeom>
            <a:ln w="38100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그룹 30"/>
          <p:cNvGrpSpPr/>
          <p:nvPr/>
        </p:nvGrpSpPr>
        <p:grpSpPr>
          <a:xfrm>
            <a:off x="4077430" y="4545379"/>
            <a:ext cx="2254936" cy="730485"/>
            <a:chOff x="2926566" y="3601825"/>
            <a:chExt cx="1557850" cy="504664"/>
          </a:xfrm>
        </p:grpSpPr>
        <p:grpSp>
          <p:nvGrpSpPr>
            <p:cNvPr id="32" name="그룹 31"/>
            <p:cNvGrpSpPr/>
            <p:nvPr/>
          </p:nvGrpSpPr>
          <p:grpSpPr>
            <a:xfrm>
              <a:off x="3477565" y="3867894"/>
              <a:ext cx="1006851" cy="238595"/>
              <a:chOff x="3477565" y="3867894"/>
              <a:chExt cx="1006851" cy="238595"/>
            </a:xfrm>
          </p:grpSpPr>
          <p:cxnSp>
            <p:nvCxnSpPr>
              <p:cNvPr id="43" name="직선 연결선[R] 42"/>
              <p:cNvCxnSpPr/>
              <p:nvPr/>
            </p:nvCxnSpPr>
            <p:spPr>
              <a:xfrm flipH="1">
                <a:off x="3491880" y="3867894"/>
                <a:ext cx="3380" cy="23859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[R] 43"/>
              <p:cNvCxnSpPr/>
              <p:nvPr/>
            </p:nvCxnSpPr>
            <p:spPr>
              <a:xfrm flipV="1">
                <a:off x="3477565" y="4088447"/>
                <a:ext cx="1006851" cy="1620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그룹 32"/>
            <p:cNvGrpSpPr/>
            <p:nvPr/>
          </p:nvGrpSpPr>
          <p:grpSpPr>
            <a:xfrm>
              <a:off x="2926566" y="3601825"/>
              <a:ext cx="1229384" cy="488926"/>
              <a:chOff x="2926566" y="3601825"/>
              <a:chExt cx="1229384" cy="488926"/>
            </a:xfrm>
          </p:grpSpPr>
          <p:cxnSp>
            <p:nvCxnSpPr>
              <p:cNvPr id="34" name="직선 연결선[R] 33"/>
              <p:cNvCxnSpPr/>
              <p:nvPr/>
            </p:nvCxnSpPr>
            <p:spPr>
              <a:xfrm flipV="1">
                <a:off x="2926566" y="4082233"/>
                <a:ext cx="198075" cy="748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연결선[R] 34"/>
              <p:cNvCxnSpPr/>
              <p:nvPr/>
            </p:nvCxnSpPr>
            <p:spPr>
              <a:xfrm>
                <a:off x="3120429" y="3903750"/>
                <a:ext cx="0" cy="187001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그룹 35"/>
              <p:cNvGrpSpPr/>
              <p:nvPr/>
            </p:nvGrpSpPr>
            <p:grpSpPr>
              <a:xfrm>
                <a:off x="3007262" y="3601825"/>
                <a:ext cx="1148688" cy="379118"/>
                <a:chOff x="3007262" y="3601825"/>
                <a:chExt cx="1148688" cy="379118"/>
              </a:xfrm>
            </p:grpSpPr>
            <p:sp>
              <p:nvSpPr>
                <p:cNvPr id="37" name="텍스트 상자 36"/>
                <p:cNvSpPr txBox="1"/>
                <p:nvPr/>
              </p:nvSpPr>
              <p:spPr>
                <a:xfrm>
                  <a:off x="3572136" y="3615364"/>
                  <a:ext cx="583814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 sz="1400" dirty="0">
                      <a:latin typeface="NanumGothic" charset="-127"/>
                      <a:ea typeface="NanumGothic" charset="-127"/>
                      <a:cs typeface="NanumGothic" charset="-127"/>
                    </a:rPr>
                    <a:t>2K Ω</a:t>
                  </a:r>
                  <a:endParaRPr kumimoji="1" lang="ko-KR" altLang="en-US" sz="1400" dirty="0">
                    <a:latin typeface="NanumGothic" charset="-127"/>
                    <a:ea typeface="NanumGothic" charset="-127"/>
                    <a:cs typeface="NanumGothic" charset="-127"/>
                  </a:endParaRPr>
                </a:p>
              </p:txBody>
            </p:sp>
            <p:sp>
              <p:nvSpPr>
                <p:cNvPr id="38" name="텍스트 상자 37"/>
                <p:cNvSpPr txBox="1"/>
                <p:nvPr/>
              </p:nvSpPr>
              <p:spPr>
                <a:xfrm>
                  <a:off x="3007262" y="3601825"/>
                  <a:ext cx="640178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ko-KR" sz="1400" dirty="0">
                      <a:latin typeface="NanumGothic" charset="-127"/>
                      <a:ea typeface="NanumGothic" charset="-127"/>
                      <a:cs typeface="NanumGothic" charset="-127"/>
                    </a:rPr>
                    <a:t>1K Ω</a:t>
                  </a:r>
                  <a:endParaRPr kumimoji="1" lang="ko-KR" altLang="en-US" sz="1400" dirty="0">
                    <a:latin typeface="NanumGothic" charset="-127"/>
                    <a:ea typeface="NanumGothic" charset="-127"/>
                    <a:cs typeface="NanumGothic" charset="-127"/>
                  </a:endParaRPr>
                </a:p>
              </p:txBody>
            </p:sp>
            <p:grpSp>
              <p:nvGrpSpPr>
                <p:cNvPr id="39" name="그룹 38"/>
                <p:cNvGrpSpPr/>
                <p:nvPr/>
              </p:nvGrpSpPr>
              <p:grpSpPr>
                <a:xfrm>
                  <a:off x="3120990" y="3870909"/>
                  <a:ext cx="772666" cy="78290"/>
                  <a:chOff x="6935880" y="5010152"/>
                  <a:chExt cx="1398752" cy="121485"/>
                </a:xfrm>
              </p:grpSpPr>
              <p:pic>
                <p:nvPicPr>
                  <p:cNvPr id="41" name="그림 40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6935880" y="5010152"/>
                    <a:ext cx="648541" cy="105276"/>
                  </a:xfrm>
                  <a:prstGeom prst="rect">
                    <a:avLst/>
                  </a:prstGeom>
                </p:spPr>
              </p:pic>
              <p:pic>
                <p:nvPicPr>
                  <p:cNvPr id="42" name="그림 41"/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7686091" y="5026361"/>
                    <a:ext cx="648541" cy="105276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0" name="타원 39"/>
                <p:cNvSpPr/>
                <p:nvPr/>
              </p:nvSpPr>
              <p:spPr>
                <a:xfrm>
                  <a:off x="3445021" y="3881148"/>
                  <a:ext cx="91648" cy="99795"/>
                </a:xfrm>
                <a:prstGeom prst="ellipse">
                  <a:avLst/>
                </a:prstGeom>
                <a:solidFill>
                  <a:srgbClr val="0432FF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 sz="1400">
                    <a:latin typeface="NanumGothic" charset="-127"/>
                    <a:ea typeface="NanumGothic" charset="-127"/>
                    <a:cs typeface="NanumGothic" charset="-127"/>
                  </a:endParaRPr>
                </a:p>
              </p:txBody>
            </p:sp>
          </p:grpSp>
        </p:grpSp>
      </p:grpSp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2678" y="1791444"/>
            <a:ext cx="1509163" cy="1563763"/>
          </a:xfrm>
          <a:prstGeom prst="rect">
            <a:avLst/>
          </a:prstGeom>
          <a:ln w="38100">
            <a:noFill/>
          </a:ln>
        </p:spPr>
      </p:pic>
      <p:grpSp>
        <p:nvGrpSpPr>
          <p:cNvPr id="46" name="그룹 45"/>
          <p:cNvGrpSpPr/>
          <p:nvPr/>
        </p:nvGrpSpPr>
        <p:grpSpPr>
          <a:xfrm>
            <a:off x="985629" y="4023002"/>
            <a:ext cx="5168201" cy="2010582"/>
            <a:chOff x="843280" y="3239045"/>
            <a:chExt cx="3547525" cy="1389034"/>
          </a:xfrm>
        </p:grpSpPr>
        <p:cxnSp>
          <p:nvCxnSpPr>
            <p:cNvPr id="47" name="직선 연결선[R] 46"/>
            <p:cNvCxnSpPr/>
            <p:nvPr/>
          </p:nvCxnSpPr>
          <p:spPr>
            <a:xfrm>
              <a:off x="850593" y="3244617"/>
              <a:ext cx="30690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[R] 47"/>
            <p:cNvCxnSpPr/>
            <p:nvPr/>
          </p:nvCxnSpPr>
          <p:spPr>
            <a:xfrm>
              <a:off x="845820" y="3239045"/>
              <a:ext cx="147" cy="138903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[R] 48"/>
            <p:cNvCxnSpPr/>
            <p:nvPr/>
          </p:nvCxnSpPr>
          <p:spPr>
            <a:xfrm flipV="1">
              <a:off x="843280" y="4609274"/>
              <a:ext cx="3096410" cy="1352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타원 49"/>
            <p:cNvSpPr/>
            <p:nvPr/>
          </p:nvSpPr>
          <p:spPr>
            <a:xfrm>
              <a:off x="3854539" y="3890062"/>
              <a:ext cx="99047" cy="1078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cxnSp>
          <p:nvCxnSpPr>
            <p:cNvPr id="51" name="직선 연결선[R] 50"/>
            <p:cNvCxnSpPr/>
            <p:nvPr/>
          </p:nvCxnSpPr>
          <p:spPr>
            <a:xfrm>
              <a:off x="3936502" y="4278906"/>
              <a:ext cx="454303" cy="329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[R] 51"/>
            <p:cNvCxnSpPr/>
            <p:nvPr/>
          </p:nvCxnSpPr>
          <p:spPr>
            <a:xfrm>
              <a:off x="3921429" y="3909848"/>
              <a:ext cx="0" cy="711046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타원 52"/>
            <p:cNvSpPr/>
            <p:nvPr/>
          </p:nvSpPr>
          <p:spPr>
            <a:xfrm>
              <a:off x="3868545" y="4219346"/>
              <a:ext cx="99047" cy="107852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sz="140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</p:grpSp>
      <p:grpSp>
        <p:nvGrpSpPr>
          <p:cNvPr id="54" name="그룹 53"/>
          <p:cNvGrpSpPr/>
          <p:nvPr/>
        </p:nvGrpSpPr>
        <p:grpSpPr>
          <a:xfrm>
            <a:off x="4038955" y="2351107"/>
            <a:ext cx="1822628" cy="1085049"/>
            <a:chOff x="2949597" y="2115501"/>
            <a:chExt cx="1259184" cy="749619"/>
          </a:xfrm>
        </p:grpSpPr>
        <p:cxnSp>
          <p:nvCxnSpPr>
            <p:cNvPr id="55" name="직선 연결선[R] 54"/>
            <p:cNvCxnSpPr/>
            <p:nvPr/>
          </p:nvCxnSpPr>
          <p:spPr>
            <a:xfrm>
              <a:off x="2949597" y="2800562"/>
              <a:ext cx="381945" cy="0"/>
            </a:xfrm>
            <a:prstGeom prst="line">
              <a:avLst/>
            </a:prstGeom>
            <a:ln w="38100">
              <a:solidFill>
                <a:srgbClr val="73FE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6" name="그림 5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275418" y="2115501"/>
              <a:ext cx="182378" cy="701814"/>
            </a:xfrm>
            <a:prstGeom prst="rect">
              <a:avLst/>
            </a:prstGeom>
          </p:spPr>
        </p:pic>
        <p:sp>
          <p:nvSpPr>
            <p:cNvPr id="57" name="텍스트 상자 56"/>
            <p:cNvSpPr txBox="1"/>
            <p:nvPr/>
          </p:nvSpPr>
          <p:spPr>
            <a:xfrm>
              <a:off x="3522375" y="2472592"/>
              <a:ext cx="6864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>
                  <a:latin typeface="NanumGothic" charset="-127"/>
                  <a:ea typeface="NanumGothic" charset="-127"/>
                  <a:cs typeface="NanumGothic" charset="-127"/>
                </a:rPr>
                <a:t>220 Ω</a:t>
              </a:r>
              <a:endParaRPr kumimoji="1" lang="ko-KR" altLang="en-US" sz="1400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395980" y="2747078"/>
              <a:ext cx="561122" cy="118042"/>
            </a:xfrm>
            <a:prstGeom prst="rect">
              <a:avLst/>
            </a:prstGeom>
          </p:spPr>
        </p:pic>
      </p:grpSp>
      <p:grpSp>
        <p:nvGrpSpPr>
          <p:cNvPr id="59" name="그룹 58"/>
          <p:cNvGrpSpPr/>
          <p:nvPr/>
        </p:nvGrpSpPr>
        <p:grpSpPr>
          <a:xfrm>
            <a:off x="6328012" y="3675289"/>
            <a:ext cx="982197" cy="1141730"/>
            <a:chOff x="4488327" y="2597150"/>
            <a:chExt cx="982197" cy="1141730"/>
          </a:xfrm>
        </p:grpSpPr>
        <p:pic>
          <p:nvPicPr>
            <p:cNvPr id="60" name="그림 59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899659" y="2597150"/>
              <a:ext cx="570865" cy="1141730"/>
            </a:xfrm>
            <a:prstGeom prst="rect">
              <a:avLst/>
            </a:prstGeom>
          </p:spPr>
        </p:pic>
        <p:sp>
          <p:nvSpPr>
            <p:cNvPr id="61" name="텍스트 상자 60"/>
            <p:cNvSpPr txBox="1"/>
            <p:nvPr/>
          </p:nvSpPr>
          <p:spPr>
            <a:xfrm>
              <a:off x="4488327" y="2768600"/>
              <a:ext cx="473206" cy="8156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kumimoji="1" lang="en-US" altLang="ko-KR" sz="1000" b="1" dirty="0">
                  <a:latin typeface="NanumGothic" charset="-127"/>
                  <a:ea typeface="NanumGothic" charset="-127"/>
                  <a:cs typeface="NanumGothic" charset="-127"/>
                </a:rPr>
                <a:t>RX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R" sz="1000" b="1" dirty="0">
                  <a:latin typeface="NanumGothic" charset="-127"/>
                  <a:ea typeface="NanumGothic" charset="-127"/>
                  <a:cs typeface="NanumGothic" charset="-127"/>
                </a:rPr>
                <a:t>TX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R" sz="1000" b="1" dirty="0">
                  <a:latin typeface="NanumGothic" charset="-127"/>
                  <a:ea typeface="NanumGothic" charset="-127"/>
                  <a:cs typeface="NanumGothic" charset="-127"/>
                </a:rPr>
                <a:t>GND</a:t>
              </a:r>
            </a:p>
            <a:p>
              <a:pPr algn="r">
                <a:lnSpc>
                  <a:spcPct val="120000"/>
                </a:lnSpc>
              </a:pPr>
              <a:r>
                <a:rPr kumimoji="1" lang="en-US" altLang="ko-KR" sz="1000" b="1" dirty="0">
                  <a:latin typeface="NanumGothic" charset="-127"/>
                  <a:ea typeface="NanumGothic" charset="-127"/>
                  <a:cs typeface="NanumGothic" charset="-127"/>
                </a:rPr>
                <a:t>VCC</a:t>
              </a:r>
              <a:endParaRPr kumimoji="1" lang="ko-KR" altLang="en-US" sz="1000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</p:grpSp>
      <p:pic>
        <p:nvPicPr>
          <p:cNvPr id="62" name="그림 6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81758" y="5029249"/>
            <a:ext cx="2114027" cy="863994"/>
          </a:xfrm>
          <a:prstGeom prst="rect">
            <a:avLst/>
          </a:prstGeom>
        </p:spPr>
      </p:pic>
      <p:cxnSp>
        <p:nvCxnSpPr>
          <p:cNvPr id="63" name="직선 연결선[R] 62"/>
          <p:cNvCxnSpPr/>
          <p:nvPr/>
        </p:nvCxnSpPr>
        <p:spPr>
          <a:xfrm flipV="1">
            <a:off x="5449236" y="3357323"/>
            <a:ext cx="0" cy="162197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98826" y="3344027"/>
            <a:ext cx="1100179" cy="1966201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824950" y="4016689"/>
            <a:ext cx="1100179" cy="1966201"/>
          </a:xfrm>
          <a:prstGeom prst="rect">
            <a:avLst/>
          </a:prstGeom>
        </p:spPr>
      </p:pic>
      <p:sp>
        <p:nvSpPr>
          <p:cNvPr id="82" name="텍스트 상자 81"/>
          <p:cNvSpPr txBox="1"/>
          <p:nvPr/>
        </p:nvSpPr>
        <p:spPr>
          <a:xfrm>
            <a:off x="5315269" y="1170077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31859C"/>
                </a:solidFill>
                <a:latin typeface="NanumGothic ExtraBold" charset="-127"/>
                <a:ea typeface="NanumGothic ExtraBold" charset="-127"/>
                <a:cs typeface="NanumGothic ExtraBold" charset="-127"/>
              </a:rPr>
              <a:t>LED control demo.</a:t>
            </a:r>
            <a:endParaRPr kumimoji="1" lang="ko-KR" altLang="en-US" sz="1800" b="1" dirty="0">
              <a:solidFill>
                <a:srgbClr val="31859C"/>
              </a:solidFill>
              <a:latin typeface="NanumGothic ExtraBold" charset="-127"/>
              <a:ea typeface="NanumGothic ExtraBold" charset="-127"/>
              <a:cs typeface="NanumGothic ExtraBold" charset="-127"/>
            </a:endParaRPr>
          </a:p>
        </p:txBody>
      </p:sp>
      <p:sp>
        <p:nvSpPr>
          <p:cNvPr id="66" name="텍스트 상자 65"/>
          <p:cNvSpPr txBox="1"/>
          <p:nvPr/>
        </p:nvSpPr>
        <p:spPr>
          <a:xfrm>
            <a:off x="309283" y="242047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4) Bluetooth LED control with given app</a:t>
            </a:r>
          </a:p>
        </p:txBody>
      </p:sp>
    </p:spTree>
    <p:extLst>
      <p:ext uri="{BB962C8B-B14F-4D97-AF65-F5344CB8AC3E}">
        <p14:creationId xmlns:p14="http://schemas.microsoft.com/office/powerpoint/2010/main" val="844977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repeatCount="10000" fill="remove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92816" y="568456"/>
            <a:ext cx="2555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 b="1" dirty="0">
                <a:solidFill>
                  <a:srgbClr val="31859C"/>
                </a:solidFill>
                <a:latin typeface="NanumGothic ExtraBold" charset="-127"/>
                <a:ea typeface="NanumGothic ExtraBold" charset="-127"/>
                <a:cs typeface="NanumGothic ExtraBold" charset="-127"/>
              </a:rPr>
              <a:t>Sketch for LED control</a:t>
            </a:r>
            <a:endParaRPr kumimoji="1" lang="ko-KR" altLang="en-US" sz="1800" b="1" dirty="0">
              <a:solidFill>
                <a:srgbClr val="31859C"/>
              </a:solidFill>
              <a:latin typeface="NanumGothic ExtraBold" charset="-127"/>
              <a:ea typeface="NanumGothic ExtraBold" charset="-127"/>
              <a:cs typeface="NanumGothic ExtraBold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390" y="446087"/>
            <a:ext cx="5199809" cy="6171735"/>
          </a:xfrm>
          <a:prstGeom prst="rect">
            <a:avLst/>
          </a:prstGeom>
          <a:ln>
            <a:solidFill>
              <a:srgbClr val="00B0F0"/>
            </a:solidFill>
          </a:ln>
        </p:spPr>
      </p:pic>
      <p:cxnSp>
        <p:nvCxnSpPr>
          <p:cNvPr id="4" name="직선 연결선[R] 3"/>
          <p:cNvCxnSpPr/>
          <p:nvPr/>
        </p:nvCxnSpPr>
        <p:spPr>
          <a:xfrm>
            <a:off x="4035831" y="1636794"/>
            <a:ext cx="110368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/>
          <p:cNvCxnSpPr/>
          <p:nvPr/>
        </p:nvCxnSpPr>
        <p:spPr>
          <a:xfrm>
            <a:off x="3990941" y="2712117"/>
            <a:ext cx="1728541" cy="131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[R] 5"/>
          <p:cNvCxnSpPr/>
          <p:nvPr/>
        </p:nvCxnSpPr>
        <p:spPr>
          <a:xfrm>
            <a:off x="4027094" y="3455331"/>
            <a:ext cx="2188176" cy="2999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4060622" y="3818184"/>
            <a:ext cx="1876352" cy="116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/>
          <p:cNvCxnSpPr/>
          <p:nvPr/>
        </p:nvCxnSpPr>
        <p:spPr>
          <a:xfrm flipV="1">
            <a:off x="4028567" y="4015409"/>
            <a:ext cx="1895155" cy="758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>
            <a:off x="4169127" y="4558256"/>
            <a:ext cx="1862171" cy="145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/>
          <p:cNvCxnSpPr/>
          <p:nvPr/>
        </p:nvCxnSpPr>
        <p:spPr>
          <a:xfrm>
            <a:off x="4205584" y="4937567"/>
            <a:ext cx="1992536" cy="54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 flipV="1">
            <a:off x="4271389" y="5504329"/>
            <a:ext cx="1752893" cy="517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[R] 11"/>
          <p:cNvCxnSpPr/>
          <p:nvPr/>
        </p:nvCxnSpPr>
        <p:spPr>
          <a:xfrm>
            <a:off x="4086021" y="6235448"/>
            <a:ext cx="1239014" cy="3987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6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CCC8AF-E9ED-2D41-98F8-A3329896ABF3}" type="slidenum">
              <a:rPr kumimoji="1" lang="ko-KR" altLang="en-US" smtClean="0"/>
              <a:t>95</a:t>
            </a:fld>
            <a:endParaRPr kumimoji="1"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977" y="1052512"/>
            <a:ext cx="4939757" cy="5805487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6" name="텍스트 상자 5"/>
          <p:cNvSpPr txBox="1"/>
          <p:nvPr/>
        </p:nvSpPr>
        <p:spPr>
          <a:xfrm>
            <a:off x="309283" y="242047"/>
            <a:ext cx="2214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LED control App</a:t>
            </a:r>
          </a:p>
        </p:txBody>
      </p:sp>
    </p:spTree>
    <p:extLst>
      <p:ext uri="{BB962C8B-B14F-4D97-AF65-F5344CB8AC3E}">
        <p14:creationId xmlns:p14="http://schemas.microsoft.com/office/powerpoint/2010/main" val="9174203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777977" y="970374"/>
            <a:ext cx="10329112" cy="5242845"/>
            <a:chOff x="623888" y="1283368"/>
            <a:chExt cx="10733924" cy="5574632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0E0E0"/>
                </a:clrFrom>
                <a:clrTo>
                  <a:srgbClr val="E0E0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" t="52059" r="2061" b="1012"/>
            <a:stretch/>
          </p:blipFill>
          <p:spPr>
            <a:xfrm>
              <a:off x="623888" y="1283368"/>
              <a:ext cx="10733924" cy="5574632"/>
            </a:xfrm>
            <a:prstGeom prst="rect">
              <a:avLst/>
            </a:prstGeom>
          </p:spPr>
        </p:pic>
        <p:sp>
          <p:nvSpPr>
            <p:cNvPr id="6" name="모서리가 둥근 직사각형 5"/>
            <p:cNvSpPr/>
            <p:nvPr/>
          </p:nvSpPr>
          <p:spPr>
            <a:xfrm>
              <a:off x="4651321" y="1585495"/>
              <a:ext cx="6160168" cy="4507831"/>
            </a:xfrm>
            <a:prstGeom prst="roundRect">
              <a:avLst>
                <a:gd name="adj" fmla="val 3172"/>
              </a:avLst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7" name="직사각형 6"/>
          <p:cNvSpPr/>
          <p:nvPr/>
        </p:nvSpPr>
        <p:spPr>
          <a:xfrm>
            <a:off x="4866763" y="1537100"/>
            <a:ext cx="57533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3600" b="1">
                <a:latin typeface="NanumGothic" charset="-127"/>
                <a:ea typeface="NanumGothic" charset="-127"/>
                <a:cs typeface="NanumGothic" charset="-127"/>
              </a:rPr>
              <a:t>4) </a:t>
            </a:r>
            <a:r>
              <a:rPr kumimoji="1" lang="en-US" altLang="ko-KR" sz="3600" b="1" dirty="0">
                <a:latin typeface="NanumGothic" charset="-127"/>
                <a:ea typeface="NanumGothic" charset="-127"/>
                <a:cs typeface="NanumGothic" charset="-127"/>
              </a:rPr>
              <a:t>Bluetooth Auto paring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7A616-313C-2B4B-A153-7EAC21D703AC}" type="slidenum">
              <a:rPr kumimoji="1" lang="ko-KR" altLang="en-US" smtClean="0"/>
              <a:t>96</a:t>
            </a:fld>
            <a:endParaRPr kumimoji="1"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6980650" y="2698677"/>
            <a:ext cx="1310585" cy="2580071"/>
            <a:chOff x="7704739" y="1340287"/>
            <a:chExt cx="1310585" cy="2580071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04739" y="1340287"/>
              <a:ext cx="1310585" cy="258007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88165" y="1570484"/>
              <a:ext cx="1135117" cy="20135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12055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97</a:t>
            </a:fld>
            <a:endParaRPr kumimoji="1"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12" y="594210"/>
            <a:ext cx="11382531" cy="6263790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672201" y="3045517"/>
            <a:ext cx="1693385" cy="313033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오른쪽 화살표[R] 6"/>
          <p:cNvSpPr/>
          <p:nvPr/>
        </p:nvSpPr>
        <p:spPr>
          <a:xfrm rot="3932702">
            <a:off x="10131932" y="888656"/>
            <a:ext cx="668753" cy="1399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오른쪽 화살표[R] 9"/>
          <p:cNvSpPr/>
          <p:nvPr/>
        </p:nvSpPr>
        <p:spPr>
          <a:xfrm rot="1515163">
            <a:off x="2579361" y="4922620"/>
            <a:ext cx="3835009" cy="1860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텍스트 상자 10"/>
          <p:cNvSpPr txBox="1"/>
          <p:nvPr/>
        </p:nvSpPr>
        <p:spPr>
          <a:xfrm>
            <a:off x="309283" y="163670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4) Bluetooth Auto paring</a:t>
            </a:r>
          </a:p>
        </p:txBody>
      </p:sp>
    </p:spTree>
    <p:extLst>
      <p:ext uri="{BB962C8B-B14F-4D97-AF65-F5344CB8AC3E}">
        <p14:creationId xmlns:p14="http://schemas.microsoft.com/office/powerpoint/2010/main" val="284097333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98</a:t>
            </a:fld>
            <a:endParaRPr kumimoji="1"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679911" y="537782"/>
            <a:ext cx="11397521" cy="6161844"/>
            <a:chOff x="1648917" y="337985"/>
            <a:chExt cx="11397521" cy="6161844"/>
          </a:xfrm>
        </p:grpSpPr>
        <p:grpSp>
          <p:nvGrpSpPr>
            <p:cNvPr id="7" name="그룹 6"/>
            <p:cNvGrpSpPr/>
            <p:nvPr/>
          </p:nvGrpSpPr>
          <p:grpSpPr>
            <a:xfrm>
              <a:off x="1648917" y="337985"/>
              <a:ext cx="11397521" cy="6161844"/>
              <a:chOff x="344773" y="397945"/>
              <a:chExt cx="11397521" cy="6161844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344773" y="397945"/>
                <a:ext cx="11397521" cy="6161844"/>
              </a:xfrm>
              <a:prstGeom prst="rect">
                <a:avLst/>
              </a:prstGeom>
            </p:spPr>
          </p:pic>
          <p:sp>
            <p:nvSpPr>
              <p:cNvPr id="5" name="오른쪽 화살표[R] 4"/>
              <p:cNvSpPr/>
              <p:nvPr/>
            </p:nvSpPr>
            <p:spPr>
              <a:xfrm rot="1372407">
                <a:off x="2330664" y="4741329"/>
                <a:ext cx="4017689" cy="234220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" name="오른쪽 화살표[R] 5"/>
              <p:cNvSpPr/>
              <p:nvPr/>
            </p:nvSpPr>
            <p:spPr>
              <a:xfrm rot="1372407">
                <a:off x="8198827" y="715879"/>
                <a:ext cx="2251510" cy="16563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4" name="모서리가 둥근 직사각형 3"/>
            <p:cNvSpPr/>
            <p:nvPr/>
          </p:nvSpPr>
          <p:spPr>
            <a:xfrm>
              <a:off x="1678898" y="1269011"/>
              <a:ext cx="1693385" cy="31303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" name="텍스트 상자 9"/>
          <p:cNvSpPr txBox="1"/>
          <p:nvPr/>
        </p:nvSpPr>
        <p:spPr>
          <a:xfrm>
            <a:off x="309283" y="163670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4) Bluetooth Auto paring</a:t>
            </a:r>
          </a:p>
        </p:txBody>
      </p:sp>
    </p:spTree>
    <p:extLst>
      <p:ext uri="{BB962C8B-B14F-4D97-AF65-F5344CB8AC3E}">
        <p14:creationId xmlns:p14="http://schemas.microsoft.com/office/powerpoint/2010/main" val="153849279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>
          <a:xfrm>
            <a:off x="8662851" y="6492875"/>
            <a:ext cx="2743200" cy="365125"/>
          </a:xfrm>
        </p:spPr>
        <p:txBody>
          <a:bodyPr/>
          <a:lstStyle/>
          <a:p>
            <a:fld id="{2597D5C7-BBE6-6E46-9ECE-80EF257CFCDB}" type="slidenum">
              <a:rPr kumimoji="1" lang="ko-KR" altLang="en-US" smtClean="0"/>
              <a:t>99</a:t>
            </a:fld>
            <a:endParaRPr kumimoji="1"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7004" y="661878"/>
            <a:ext cx="11592393" cy="6029209"/>
            <a:chOff x="374753" y="525353"/>
            <a:chExt cx="11592393" cy="602920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4753" y="525353"/>
              <a:ext cx="11592393" cy="6029209"/>
            </a:xfrm>
            <a:prstGeom prst="rect">
              <a:avLst/>
            </a:prstGeom>
          </p:spPr>
        </p:pic>
        <p:sp>
          <p:nvSpPr>
            <p:cNvPr id="4" name="모서리가 둥근 직사각형 3"/>
            <p:cNvSpPr/>
            <p:nvPr/>
          </p:nvSpPr>
          <p:spPr>
            <a:xfrm>
              <a:off x="389743" y="594453"/>
              <a:ext cx="1693385" cy="313033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" name="오른쪽 화살표[R] 4"/>
            <p:cNvSpPr/>
            <p:nvPr/>
          </p:nvSpPr>
          <p:spPr>
            <a:xfrm rot="1438887" flipV="1">
              <a:off x="2274394" y="4268052"/>
              <a:ext cx="4654061" cy="20650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6" name="오른쪽 화살표[R] 5"/>
            <p:cNvSpPr/>
            <p:nvPr/>
          </p:nvSpPr>
          <p:spPr>
            <a:xfrm rot="1805389">
              <a:off x="8846694" y="871927"/>
              <a:ext cx="1933732" cy="19487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8" name="텍스트 상자 7"/>
          <p:cNvSpPr txBox="1"/>
          <p:nvPr/>
        </p:nvSpPr>
        <p:spPr>
          <a:xfrm>
            <a:off x="309283" y="163670"/>
            <a:ext cx="2858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4) Bluetooth Auto paring</a:t>
            </a:r>
          </a:p>
        </p:txBody>
      </p:sp>
    </p:spTree>
    <p:extLst>
      <p:ext uri="{BB962C8B-B14F-4D97-AF65-F5344CB8AC3E}">
        <p14:creationId xmlns:p14="http://schemas.microsoft.com/office/powerpoint/2010/main" val="37223090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14755</TotalTime>
  <Words>1289</Words>
  <Application>Microsoft Macintosh PowerPoint</Application>
  <PresentationFormat>와이드스크린</PresentationFormat>
  <Paragraphs>364</Paragraphs>
  <Slides>105</Slides>
  <Notes>1</Notes>
  <HiddenSlides>0</HiddenSlides>
  <MMClips>3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0" baseType="lpstr">
      <vt:lpstr>맑은 고딕</vt:lpstr>
      <vt:lpstr>NanumGothic</vt:lpstr>
      <vt:lpstr>NanumGothic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양 세훈</cp:lastModifiedBy>
  <cp:revision>472</cp:revision>
  <dcterms:created xsi:type="dcterms:W3CDTF">2017-03-16T14:06:58Z</dcterms:created>
  <dcterms:modified xsi:type="dcterms:W3CDTF">2021-11-15T17:07:35Z</dcterms:modified>
</cp:coreProperties>
</file>